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6"/>
  </p:notesMasterIdLst>
  <p:handoutMasterIdLst>
    <p:handoutMasterId r:id="rId47"/>
  </p:handoutMasterIdLst>
  <p:sldIdLst>
    <p:sldId id="256" r:id="rId5"/>
    <p:sldId id="623" r:id="rId6"/>
    <p:sldId id="622" r:id="rId7"/>
    <p:sldId id="635" r:id="rId8"/>
    <p:sldId id="626" r:id="rId9"/>
    <p:sldId id="627" r:id="rId10"/>
    <p:sldId id="624" r:id="rId11"/>
    <p:sldId id="628" r:id="rId12"/>
    <p:sldId id="640" r:id="rId13"/>
    <p:sldId id="629" r:id="rId14"/>
    <p:sldId id="636" r:id="rId15"/>
    <p:sldId id="625" r:id="rId16"/>
    <p:sldId id="630" r:id="rId17"/>
    <p:sldId id="631" r:id="rId18"/>
    <p:sldId id="557" r:id="rId19"/>
    <p:sldId id="558" r:id="rId20"/>
    <p:sldId id="561" r:id="rId21"/>
    <p:sldId id="572" r:id="rId22"/>
    <p:sldId id="556" r:id="rId23"/>
    <p:sldId id="574" r:id="rId24"/>
    <p:sldId id="575" r:id="rId25"/>
    <p:sldId id="634" r:id="rId26"/>
    <p:sldId id="291" r:id="rId27"/>
    <p:sldId id="579" r:id="rId28"/>
    <p:sldId id="388" r:id="rId29"/>
    <p:sldId id="297" r:id="rId30"/>
    <p:sldId id="299" r:id="rId31"/>
    <p:sldId id="459" r:id="rId32"/>
    <p:sldId id="487" r:id="rId33"/>
    <p:sldId id="486" r:id="rId34"/>
    <p:sldId id="632" r:id="rId35"/>
    <p:sldId id="612" r:id="rId36"/>
    <p:sldId id="613" r:id="rId37"/>
    <p:sldId id="604" r:id="rId38"/>
    <p:sldId id="605" r:id="rId39"/>
    <p:sldId id="637" r:id="rId40"/>
    <p:sldId id="531" r:id="rId41"/>
    <p:sldId id="639" r:id="rId42"/>
    <p:sldId id="554" r:id="rId43"/>
    <p:sldId id="616" r:id="rId44"/>
    <p:sldId id="303" r:id="rId45"/>
  </p:sldIdLst>
  <p:sldSz cx="12192000" cy="6858000"/>
  <p:notesSz cx="7172325"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E9C8-D7E0-4736-AF41-41FBAFE93DEB}">
          <p14:sldIdLst>
            <p14:sldId id="256"/>
            <p14:sldId id="623"/>
            <p14:sldId id="622"/>
            <p14:sldId id="635"/>
            <p14:sldId id="626"/>
            <p14:sldId id="627"/>
            <p14:sldId id="624"/>
            <p14:sldId id="628"/>
            <p14:sldId id="640"/>
            <p14:sldId id="629"/>
            <p14:sldId id="636"/>
            <p14:sldId id="625"/>
            <p14:sldId id="630"/>
            <p14:sldId id="631"/>
            <p14:sldId id="557"/>
            <p14:sldId id="558"/>
            <p14:sldId id="561"/>
            <p14:sldId id="572"/>
            <p14:sldId id="556"/>
            <p14:sldId id="574"/>
            <p14:sldId id="575"/>
            <p14:sldId id="634"/>
            <p14:sldId id="291"/>
            <p14:sldId id="579"/>
            <p14:sldId id="388"/>
            <p14:sldId id="297"/>
            <p14:sldId id="299"/>
            <p14:sldId id="459"/>
            <p14:sldId id="487"/>
            <p14:sldId id="486"/>
            <p14:sldId id="632"/>
            <p14:sldId id="612"/>
            <p14:sldId id="613"/>
            <p14:sldId id="604"/>
            <p14:sldId id="605"/>
            <p14:sldId id="637"/>
            <p14:sldId id="531"/>
            <p14:sldId id="639"/>
            <p14:sldId id="554"/>
            <p14:sldId id="616"/>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7969F-50FD-41BD-A65F-C37209224EFB}" v="9" dt="2021-12-06T16:30:04.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7" autoAdjust="0"/>
    <p:restoredTop sz="93872" autoAdjust="0"/>
  </p:normalViewPr>
  <p:slideViewPr>
    <p:cSldViewPr snapToGrid="0">
      <p:cViewPr varScale="1">
        <p:scale>
          <a:sx n="84" d="100"/>
          <a:sy n="84" d="100"/>
        </p:scale>
        <p:origin x="110" y="41"/>
      </p:cViewPr>
      <p:guideLst>
        <p:guide orient="horz" pos="2160"/>
        <p:guide pos="3840"/>
      </p:guideLst>
    </p:cSldViewPr>
  </p:slideViewPr>
  <p:notesTextViewPr>
    <p:cViewPr>
      <p:scale>
        <a:sx n="125" d="100"/>
        <a:sy n="125" d="100"/>
      </p:scale>
      <p:origin x="0" y="0"/>
    </p:cViewPr>
  </p:notesTextViewPr>
  <p:sorterViewPr>
    <p:cViewPr>
      <p:scale>
        <a:sx n="75" d="100"/>
        <a:sy n="75" d="100"/>
      </p:scale>
      <p:origin x="0" y="-3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32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62413" y="0"/>
            <a:ext cx="3108325" cy="469900"/>
          </a:xfrm>
          <a:prstGeom prst="rect">
            <a:avLst/>
          </a:prstGeom>
        </p:spPr>
        <p:txBody>
          <a:bodyPr vert="horz" lIns="91440" tIns="45720" rIns="91440" bIns="45720" rtlCol="0"/>
          <a:lstStyle>
            <a:lvl1pPr algn="r">
              <a:defRPr sz="1200"/>
            </a:lvl1pPr>
          </a:lstStyle>
          <a:p>
            <a:fld id="{40E6BA15-E163-4423-8402-457AB5128923}" type="datetimeFigureOut">
              <a:rPr lang="en-US" smtClean="0"/>
              <a:t>3/22/2022</a:t>
            </a:fld>
            <a:endParaRPr lang="en-US"/>
          </a:p>
        </p:txBody>
      </p:sp>
      <p:sp>
        <p:nvSpPr>
          <p:cNvPr id="4" name="Footer Placeholder 3"/>
          <p:cNvSpPr>
            <a:spLocks noGrp="1"/>
          </p:cNvSpPr>
          <p:nvPr>
            <p:ph type="ftr" sz="quarter" idx="2"/>
          </p:nvPr>
        </p:nvSpPr>
        <p:spPr>
          <a:xfrm>
            <a:off x="0" y="8915400"/>
            <a:ext cx="310832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62413" y="8915400"/>
            <a:ext cx="3108325" cy="469900"/>
          </a:xfrm>
          <a:prstGeom prst="rect">
            <a:avLst/>
          </a:prstGeom>
        </p:spPr>
        <p:txBody>
          <a:bodyPr vert="horz" lIns="91440" tIns="45720" rIns="91440" bIns="45720" rtlCol="0" anchor="b"/>
          <a:lstStyle>
            <a:lvl1pPr algn="r">
              <a:defRPr sz="1200"/>
            </a:lvl1pPr>
          </a:lstStyle>
          <a:p>
            <a:fld id="{7C85E440-3C21-4465-A763-BB191D56D57D}" type="slidenum">
              <a:rPr lang="en-US" smtClean="0"/>
              <a:t>‹#›</a:t>
            </a:fld>
            <a:endParaRPr lang="en-US"/>
          </a:p>
        </p:txBody>
      </p:sp>
    </p:spTree>
    <p:extLst>
      <p:ext uri="{BB962C8B-B14F-4D97-AF65-F5344CB8AC3E}">
        <p14:creationId xmlns:p14="http://schemas.microsoft.com/office/powerpoint/2010/main" val="146052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008" cy="470895"/>
          </a:xfrm>
          <a:prstGeom prst="rect">
            <a:avLst/>
          </a:prstGeom>
        </p:spPr>
        <p:txBody>
          <a:bodyPr vert="horz" lIns="94613" tIns="47306" rIns="94613" bIns="47306" rtlCol="0"/>
          <a:lstStyle>
            <a:lvl1pPr algn="l">
              <a:defRPr sz="1200"/>
            </a:lvl1pPr>
          </a:lstStyle>
          <a:p>
            <a:endParaRPr lang="en-US"/>
          </a:p>
        </p:txBody>
      </p:sp>
      <p:sp>
        <p:nvSpPr>
          <p:cNvPr id="3" name="Date Placeholder 2"/>
          <p:cNvSpPr>
            <a:spLocks noGrp="1"/>
          </p:cNvSpPr>
          <p:nvPr>
            <p:ph type="dt" idx="1"/>
          </p:nvPr>
        </p:nvSpPr>
        <p:spPr>
          <a:xfrm>
            <a:off x="4062658" y="0"/>
            <a:ext cx="3108008" cy="470895"/>
          </a:xfrm>
          <a:prstGeom prst="rect">
            <a:avLst/>
          </a:prstGeom>
        </p:spPr>
        <p:txBody>
          <a:bodyPr vert="horz" lIns="94613" tIns="47306" rIns="94613" bIns="47306" rtlCol="0"/>
          <a:lstStyle>
            <a:lvl1pPr algn="r">
              <a:defRPr sz="1200"/>
            </a:lvl1pPr>
          </a:lstStyle>
          <a:p>
            <a:fld id="{B4558BFC-944D-49E4-BD72-A803B8B3DEE8}" type="datetimeFigureOut">
              <a:rPr lang="en-US" smtClean="0"/>
              <a:t>3/22/2022</a:t>
            </a:fld>
            <a:endParaRPr lang="en-US"/>
          </a:p>
        </p:txBody>
      </p:sp>
      <p:sp>
        <p:nvSpPr>
          <p:cNvPr id="4" name="Slide Image Placeholder 3"/>
          <p:cNvSpPr>
            <a:spLocks noGrp="1" noRot="1" noChangeAspect="1"/>
          </p:cNvSpPr>
          <p:nvPr>
            <p:ph type="sldImg" idx="2"/>
          </p:nvPr>
        </p:nvSpPr>
        <p:spPr>
          <a:xfrm>
            <a:off x="771525" y="1173163"/>
            <a:ext cx="5629275" cy="3167062"/>
          </a:xfrm>
          <a:prstGeom prst="rect">
            <a:avLst/>
          </a:prstGeom>
          <a:noFill/>
          <a:ln w="12700">
            <a:solidFill>
              <a:prstClr val="black"/>
            </a:solidFill>
          </a:ln>
        </p:spPr>
        <p:txBody>
          <a:bodyPr vert="horz" lIns="94613" tIns="47306" rIns="94613" bIns="47306" rtlCol="0" anchor="ctr"/>
          <a:lstStyle/>
          <a:p>
            <a:endParaRPr lang="en-US"/>
          </a:p>
        </p:txBody>
      </p:sp>
      <p:sp>
        <p:nvSpPr>
          <p:cNvPr id="5" name="Notes Placeholder 4"/>
          <p:cNvSpPr>
            <a:spLocks noGrp="1"/>
          </p:cNvSpPr>
          <p:nvPr>
            <p:ph type="body" sz="quarter" idx="3"/>
          </p:nvPr>
        </p:nvSpPr>
        <p:spPr>
          <a:xfrm>
            <a:off x="717233" y="4516676"/>
            <a:ext cx="5737860" cy="3695462"/>
          </a:xfrm>
          <a:prstGeom prst="rect">
            <a:avLst/>
          </a:prstGeom>
        </p:spPr>
        <p:txBody>
          <a:bodyPr vert="horz" lIns="94613" tIns="47306" rIns="94613" bIns="4730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108008" cy="470894"/>
          </a:xfrm>
          <a:prstGeom prst="rect">
            <a:avLst/>
          </a:prstGeom>
        </p:spPr>
        <p:txBody>
          <a:bodyPr vert="horz" lIns="94613" tIns="47306" rIns="94613" bIns="47306" rtlCol="0" anchor="b"/>
          <a:lstStyle>
            <a:lvl1pPr algn="l">
              <a:defRPr sz="1200"/>
            </a:lvl1pPr>
          </a:lstStyle>
          <a:p>
            <a:endParaRPr lang="en-US"/>
          </a:p>
        </p:txBody>
      </p:sp>
      <p:sp>
        <p:nvSpPr>
          <p:cNvPr id="7" name="Slide Number Placeholder 6"/>
          <p:cNvSpPr>
            <a:spLocks noGrp="1"/>
          </p:cNvSpPr>
          <p:nvPr>
            <p:ph type="sldNum" sz="quarter" idx="5"/>
          </p:nvPr>
        </p:nvSpPr>
        <p:spPr>
          <a:xfrm>
            <a:off x="4062658" y="8914407"/>
            <a:ext cx="3108008" cy="470894"/>
          </a:xfrm>
          <a:prstGeom prst="rect">
            <a:avLst/>
          </a:prstGeom>
        </p:spPr>
        <p:txBody>
          <a:bodyPr vert="horz" lIns="94613" tIns="47306" rIns="94613" bIns="47306" rtlCol="0" anchor="b"/>
          <a:lstStyle>
            <a:lvl1pPr algn="r">
              <a:defRPr sz="1200"/>
            </a:lvl1pPr>
          </a:lstStyle>
          <a:p>
            <a:fld id="{B90520EB-D546-4517-BC40-283B2544C91D}" type="slidenum">
              <a:rPr lang="en-US" smtClean="0"/>
              <a:t>‹#›</a:t>
            </a:fld>
            <a:endParaRPr lang="en-US"/>
          </a:p>
        </p:txBody>
      </p:sp>
    </p:spTree>
    <p:extLst>
      <p:ext uri="{BB962C8B-B14F-4D97-AF65-F5344CB8AC3E}">
        <p14:creationId xmlns:p14="http://schemas.microsoft.com/office/powerpoint/2010/main" val="214072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is unrestricted.</a:t>
            </a:r>
            <a:r>
              <a:rPr lang="en-US" baseline="0" dirty="0"/>
              <a:t>  </a:t>
            </a:r>
            <a:r>
              <a:rPr lang="en-US" dirty="0"/>
              <a:t>See</a:t>
            </a:r>
            <a:r>
              <a:rPr lang="en-US" baseline="0" dirty="0"/>
              <a:t> </a:t>
            </a:r>
            <a:r>
              <a:rPr lang="en-US" sz="1200" dirty="0">
                <a:hlinkClick r:id="" action="ppaction://noaction"/>
              </a:rPr>
              <a:t>Open-Source License for Ethical Control</a:t>
            </a:r>
            <a:r>
              <a:rPr lang="en-US" sz="1200" baseline="0" dirty="0"/>
              <a:t> for</a:t>
            </a:r>
            <a:r>
              <a:rPr lang="en-US" dirty="0"/>
              <a:t> details controlling this work.  All ideas expressed remain the opinions of originators and do not represent the U.S. Department of Defense.</a:t>
            </a:r>
            <a:endParaRPr lang="en-US" dirty="0">
              <a:hlinkClick r:id="rId3"/>
            </a:endParaRPr>
          </a:p>
        </p:txBody>
      </p:sp>
      <p:sp>
        <p:nvSpPr>
          <p:cNvPr id="4" name="Slide Number Placeholder 3"/>
          <p:cNvSpPr>
            <a:spLocks noGrp="1"/>
          </p:cNvSpPr>
          <p:nvPr>
            <p:ph type="sldNum" sz="quarter" idx="10"/>
          </p:nvPr>
        </p:nvSpPr>
        <p:spPr/>
        <p:txBody>
          <a:bodyPr/>
          <a:lstStyle/>
          <a:p>
            <a:fld id="{B90520EB-D546-4517-BC40-283B2544C91D}" type="slidenum">
              <a:rPr lang="en-US" smtClean="0"/>
              <a:t>1</a:t>
            </a:fld>
            <a:endParaRPr lang="en-US"/>
          </a:p>
        </p:txBody>
      </p:sp>
    </p:spTree>
    <p:extLst>
      <p:ext uri="{BB962C8B-B14F-4D97-AF65-F5344CB8AC3E}">
        <p14:creationId xmlns:p14="http://schemas.microsoft.com/office/powerpoint/2010/main" val="4055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20</a:t>
            </a:fld>
            <a:endParaRPr lang="en-US"/>
          </a:p>
        </p:txBody>
      </p:sp>
    </p:spTree>
    <p:extLst>
      <p:ext uri="{BB962C8B-B14F-4D97-AF65-F5344CB8AC3E}">
        <p14:creationId xmlns:p14="http://schemas.microsoft.com/office/powerpoint/2010/main" val="391967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21</a:t>
            </a:fld>
            <a:endParaRPr lang="en-US"/>
          </a:p>
        </p:txBody>
      </p:sp>
    </p:spTree>
    <p:extLst>
      <p:ext uri="{BB962C8B-B14F-4D97-AF65-F5344CB8AC3E}">
        <p14:creationId xmlns:p14="http://schemas.microsoft.com/office/powerpoint/2010/main" val="171584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23</a:t>
            </a:fld>
            <a:endParaRPr lang="en-US"/>
          </a:p>
        </p:txBody>
      </p:sp>
    </p:spTree>
    <p:extLst>
      <p:ext uri="{BB962C8B-B14F-4D97-AF65-F5344CB8AC3E}">
        <p14:creationId xmlns:p14="http://schemas.microsoft.com/office/powerpoint/2010/main" val="265701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24</a:t>
            </a:fld>
            <a:endParaRPr lang="en-US"/>
          </a:p>
        </p:txBody>
      </p:sp>
    </p:spTree>
    <p:extLst>
      <p:ext uri="{BB962C8B-B14F-4D97-AF65-F5344CB8AC3E}">
        <p14:creationId xmlns:p14="http://schemas.microsoft.com/office/powerpoint/2010/main" val="1578086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25</a:t>
            </a:fld>
            <a:endParaRPr lang="en-US"/>
          </a:p>
        </p:txBody>
      </p:sp>
    </p:spTree>
    <p:extLst>
      <p:ext uri="{BB962C8B-B14F-4D97-AF65-F5344CB8AC3E}">
        <p14:creationId xmlns:p14="http://schemas.microsoft.com/office/powerpoint/2010/main" val="3754537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26</a:t>
            </a:fld>
            <a:endParaRPr lang="en-US"/>
          </a:p>
        </p:txBody>
      </p:sp>
    </p:spTree>
    <p:extLst>
      <p:ext uri="{BB962C8B-B14F-4D97-AF65-F5344CB8AC3E}">
        <p14:creationId xmlns:p14="http://schemas.microsoft.com/office/powerpoint/2010/main" val="3480151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27</a:t>
            </a:fld>
            <a:endParaRPr lang="en-US"/>
          </a:p>
        </p:txBody>
      </p:sp>
    </p:spTree>
    <p:extLst>
      <p:ext uri="{BB962C8B-B14F-4D97-AF65-F5344CB8AC3E}">
        <p14:creationId xmlns:p14="http://schemas.microsoft.com/office/powerpoint/2010/main" val="406607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28</a:t>
            </a:fld>
            <a:endParaRPr lang="en-US"/>
          </a:p>
        </p:txBody>
      </p:sp>
    </p:spTree>
    <p:extLst>
      <p:ext uri="{BB962C8B-B14F-4D97-AF65-F5344CB8AC3E}">
        <p14:creationId xmlns:p14="http://schemas.microsoft.com/office/powerpoint/2010/main" val="1195535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29</a:t>
            </a:fld>
            <a:endParaRPr lang="en-US"/>
          </a:p>
        </p:txBody>
      </p:sp>
    </p:spTree>
    <p:extLst>
      <p:ext uri="{BB962C8B-B14F-4D97-AF65-F5344CB8AC3E}">
        <p14:creationId xmlns:p14="http://schemas.microsoft.com/office/powerpoint/2010/main" val="4199417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30</a:t>
            </a:fld>
            <a:endParaRPr lang="en-US"/>
          </a:p>
        </p:txBody>
      </p:sp>
    </p:spTree>
    <p:extLst>
      <p:ext uri="{BB962C8B-B14F-4D97-AF65-F5344CB8AC3E}">
        <p14:creationId xmlns:p14="http://schemas.microsoft.com/office/powerpoint/2010/main" val="298167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520EB-D546-4517-BC40-283B2544C91D}" type="slidenum">
              <a:rPr lang="en-US" smtClean="0"/>
              <a:t>3</a:t>
            </a:fld>
            <a:endParaRPr lang="en-US"/>
          </a:p>
        </p:txBody>
      </p:sp>
    </p:spTree>
    <p:extLst>
      <p:ext uri="{BB962C8B-B14F-4D97-AF65-F5344CB8AC3E}">
        <p14:creationId xmlns:p14="http://schemas.microsoft.com/office/powerpoint/2010/main" val="776096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32</a:t>
            </a:fld>
            <a:endParaRPr lang="en-US"/>
          </a:p>
        </p:txBody>
      </p:sp>
    </p:spTree>
    <p:extLst>
      <p:ext uri="{BB962C8B-B14F-4D97-AF65-F5344CB8AC3E}">
        <p14:creationId xmlns:p14="http://schemas.microsoft.com/office/powerpoint/2010/main" val="4207304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33</a:t>
            </a:fld>
            <a:endParaRPr lang="en-US"/>
          </a:p>
        </p:txBody>
      </p:sp>
    </p:spTree>
    <p:extLst>
      <p:ext uri="{BB962C8B-B14F-4D97-AF65-F5344CB8AC3E}">
        <p14:creationId xmlns:p14="http://schemas.microsoft.com/office/powerpoint/2010/main" val="730116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34</a:t>
            </a:fld>
            <a:endParaRPr lang="en-US"/>
          </a:p>
        </p:txBody>
      </p:sp>
    </p:spTree>
    <p:extLst>
      <p:ext uri="{BB962C8B-B14F-4D97-AF65-F5344CB8AC3E}">
        <p14:creationId xmlns:p14="http://schemas.microsoft.com/office/powerpoint/2010/main" val="2932617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35</a:t>
            </a:fld>
            <a:endParaRPr lang="en-US"/>
          </a:p>
        </p:txBody>
      </p:sp>
    </p:spTree>
    <p:extLst>
      <p:ext uri="{BB962C8B-B14F-4D97-AF65-F5344CB8AC3E}">
        <p14:creationId xmlns:p14="http://schemas.microsoft.com/office/powerpoint/2010/main" val="1378423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37</a:t>
            </a:fld>
            <a:endParaRPr lang="en-US"/>
          </a:p>
        </p:txBody>
      </p:sp>
    </p:spTree>
    <p:extLst>
      <p:ext uri="{BB962C8B-B14F-4D97-AF65-F5344CB8AC3E}">
        <p14:creationId xmlns:p14="http://schemas.microsoft.com/office/powerpoint/2010/main" val="161428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39</a:t>
            </a:fld>
            <a:endParaRPr lang="en-US"/>
          </a:p>
        </p:txBody>
      </p:sp>
    </p:spTree>
    <p:extLst>
      <p:ext uri="{BB962C8B-B14F-4D97-AF65-F5344CB8AC3E}">
        <p14:creationId xmlns:p14="http://schemas.microsoft.com/office/powerpoint/2010/main" val="170993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40</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724729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41</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a:t>Questions and feedback are always welcome.</a:t>
            </a:r>
            <a:r>
              <a:rPr lang="en-US" baseline="0" dirty="0"/>
              <a:t>  Thanks for considering the possibilities.</a:t>
            </a:r>
            <a:endParaRPr lang="en-US" dirty="0"/>
          </a:p>
        </p:txBody>
      </p:sp>
    </p:spTree>
    <p:extLst>
      <p:ext uri="{BB962C8B-B14F-4D97-AF65-F5344CB8AC3E}">
        <p14:creationId xmlns:p14="http://schemas.microsoft.com/office/powerpoint/2010/main" val="322219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520EB-D546-4517-BC40-283B2544C91D}" type="slidenum">
              <a:rPr lang="en-US" smtClean="0"/>
              <a:t>9</a:t>
            </a:fld>
            <a:endParaRPr lang="en-US"/>
          </a:p>
        </p:txBody>
      </p:sp>
    </p:spTree>
    <p:extLst>
      <p:ext uri="{BB962C8B-B14F-4D97-AF65-F5344CB8AC3E}">
        <p14:creationId xmlns:p14="http://schemas.microsoft.com/office/powerpoint/2010/main" val="297036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520EB-D546-4517-BC40-283B2544C91D}" type="slidenum">
              <a:rPr lang="en-US" smtClean="0"/>
              <a:t>12</a:t>
            </a:fld>
            <a:endParaRPr lang="en-US"/>
          </a:p>
        </p:txBody>
      </p:sp>
    </p:spTree>
    <p:extLst>
      <p:ext uri="{BB962C8B-B14F-4D97-AF65-F5344CB8AC3E}">
        <p14:creationId xmlns:p14="http://schemas.microsoft.com/office/powerpoint/2010/main" val="414776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15</a:t>
            </a:fld>
            <a:endParaRPr lang="en-US"/>
          </a:p>
        </p:txBody>
      </p:sp>
    </p:spTree>
    <p:extLst>
      <p:ext uri="{BB962C8B-B14F-4D97-AF65-F5344CB8AC3E}">
        <p14:creationId xmlns:p14="http://schemas.microsoft.com/office/powerpoint/2010/main" val="365565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16</a:t>
            </a:fld>
            <a:endParaRPr lang="en-US"/>
          </a:p>
        </p:txBody>
      </p:sp>
    </p:spTree>
    <p:extLst>
      <p:ext uri="{BB962C8B-B14F-4D97-AF65-F5344CB8AC3E}">
        <p14:creationId xmlns:p14="http://schemas.microsoft.com/office/powerpoint/2010/main" val="249906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17</a:t>
            </a:fld>
            <a:endParaRPr lang="en-US"/>
          </a:p>
        </p:txBody>
      </p:sp>
    </p:spTree>
    <p:extLst>
      <p:ext uri="{BB962C8B-B14F-4D97-AF65-F5344CB8AC3E}">
        <p14:creationId xmlns:p14="http://schemas.microsoft.com/office/powerpoint/2010/main" val="2288948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a:t>
            </a:fld>
            <a:endParaRPr lang="en-US"/>
          </a:p>
        </p:txBody>
      </p:sp>
    </p:spTree>
    <p:extLst>
      <p:ext uri="{BB962C8B-B14F-4D97-AF65-F5344CB8AC3E}">
        <p14:creationId xmlns:p14="http://schemas.microsoft.com/office/powerpoint/2010/main" val="32538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a:t>
            </a:fld>
            <a:endParaRPr lang="en-US"/>
          </a:p>
        </p:txBody>
      </p:sp>
    </p:spTree>
    <p:extLst>
      <p:ext uri="{BB962C8B-B14F-4D97-AF65-F5344CB8AC3E}">
        <p14:creationId xmlns:p14="http://schemas.microsoft.com/office/powerpoint/2010/main" val="337643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5896D2-F5A6-4209-B325-ABA77F172E48}"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5931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88852-D6C7-4DFE-ACFB-0800A8E1DDA7}"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97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261F1-6D6F-4A4A-BE1A-7336DF89345E}"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2068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15384" y="1041400"/>
            <a:ext cx="560832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B71443-7612-4CEB-9524-5F419CCE0254}" type="datetime1">
              <a:rPr lang="en-US" smtClean="0"/>
              <a:t>3/22/2022</a:t>
            </a:fld>
            <a:endParaRPr lang="en-US" dirty="0"/>
          </a:p>
        </p:txBody>
      </p:sp>
      <p:sp>
        <p:nvSpPr>
          <p:cNvPr id="6" name="Slide Number Placeholder 5"/>
          <p:cNvSpPr>
            <a:spLocks noGrp="1"/>
          </p:cNvSpPr>
          <p:nvPr>
            <p:ph type="sldNum" sz="quarter" idx="12"/>
          </p:nvPr>
        </p:nvSpPr>
        <p:spPr/>
        <p:txBody>
          <a:bodyPr/>
          <a:lstStyle/>
          <a:p>
            <a:fld id="{8D57DBB9-07C6-49AB-BFD5-E737C7E241F6}" type="slidenum">
              <a:rPr lang="en-US" smtClean="0"/>
              <a:pPr/>
              <a:t>‹#›</a:t>
            </a:fld>
            <a:endParaRPr lang="en-US" dirty="0"/>
          </a:p>
        </p:txBody>
      </p:sp>
      <p:sp>
        <p:nvSpPr>
          <p:cNvPr id="7" name="Content Placeholder 2"/>
          <p:cNvSpPr>
            <a:spLocks noGrp="1"/>
          </p:cNvSpPr>
          <p:nvPr>
            <p:ph idx="13"/>
          </p:nvPr>
        </p:nvSpPr>
        <p:spPr>
          <a:xfrm>
            <a:off x="6275917" y="1041400"/>
            <a:ext cx="560832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5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149819-783B-4316-BE89-9ECD0A060428}"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2464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C93215-503E-4746-91D9-8597F4761C5F}" type="datetime1">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67790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3FD176-6D1F-4555-9C28-D603820ED87B}"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000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7FB244-5A65-4DEA-BD60-2A6D6048AB26}" type="datetime1">
              <a:rPr lang="en-US" smtClean="0"/>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69951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BDDF6A-6FB0-4119-8160-C7F3DFB9E275}" type="datetime1">
              <a:rPr lang="en-US" smtClean="0"/>
              <a:t>3/22/2022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26425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2D741-0E5C-45AE-96A8-D07B0307CEFF}" type="datetime1">
              <a:rPr lang="en-US" smtClean="0"/>
              <a:t>3/22/2022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89319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E215F-66DC-40E7-8031-AD36DF138711}"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92999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B8FBE2-6213-4044-B047-101A2DBFF4B5}" type="datetime1">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023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05186-8A4E-44CA-87BC-7A1B801B1048}" type="datetime1">
              <a:rPr lang="en-US" smtClean="0"/>
              <a:t>3/22/2022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A39DF-61A9-4ACA-B734-536BAC9BE44A}" type="slidenum">
              <a:rPr lang="en-US" smtClean="0"/>
              <a:t>‹#›</a:t>
            </a:fld>
            <a:endParaRPr lang="en-US"/>
          </a:p>
        </p:txBody>
      </p:sp>
    </p:spTree>
    <p:extLst>
      <p:ext uri="{BB962C8B-B14F-4D97-AF65-F5344CB8AC3E}">
        <p14:creationId xmlns:p14="http://schemas.microsoft.com/office/powerpoint/2010/main" val="2393447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savage.nps.edu/Savage/AuvWorkbench/AVCL/AVCL.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alhoun.nps.edu/handle/10945/1015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savage.nps.edu/EthicalControl/ontologies/DescriptionLogicRulesMissionExecutionOntology.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lab.nps.edu/Savage/EthicalControl/blob/master/ontologies/MissionExecutionOntology3.0.tt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gitlab.nps.edu/Savage/EthicalControl/blob/master/missions/avcl/SailorOverboard.xm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SailorOverboardConverted.tt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Query_01_GoalBranches.rq"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lab.nps.edu/Savage/EthicalControl/blob/master/queries/SailorOverboardConverted.MissionQuery_01_GoalBranches" TargetMode="External"/><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SailorOverboardConverted.MissionQuery_02_InitialGoal.rq.txt" TargetMode="External"/><Relationship Id="rId5" Type="http://schemas.openxmlformats.org/officeDocument/2006/relationships/hyperlink" Target="https://gitlab.nps.edu/Savage/EthicalControl/blob/master/queries/SailorOverboardConverted.MissionGoalsQuery_01.rq.txt" TargetMode="External"/><Relationship Id="rId4" Type="http://schemas.openxmlformats.org/officeDocument/2006/relationships/hyperlink" Target="https://gitlab.nps.edu/Savage/EthicalControl/blob/master/queries/SailorOverboardConverted.MissionQuery_01_GoalBranches.rq.tx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en.wikipedia.org/wiki/Semantic_Web_Stac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hyperlink" Target="https://ethicsinaction.ieee.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tandards.ieee.org/develop/project/7007.html" TargetMode="External"/><Relationship Id="rId4" Type="http://schemas.openxmlformats.org/officeDocument/2006/relationships/hyperlink" Target="http://standards.ieee.org/develop/project/7007.html?utm_medium=undefined&amp;utm_source=undefined&amp;utm_campaign=undefined&amp;utm_content=undefined&amp;utm_term=undefin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mailto:brutzman@nps.edu"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faculty.nps.edu/brutzma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mailto:clblais@nps.edu"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nps.edu/faculty-profiles/-/cv/clblai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usni.org/magazines/proceedings/2022/february/artificial-intelligence-too-fragile-fight"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222" y="270590"/>
            <a:ext cx="11205555" cy="2631230"/>
          </a:xfrm>
        </p:spPr>
        <p:txBody>
          <a:bodyPr>
            <a:noAutofit/>
          </a:bodyPr>
          <a:lstStyle/>
          <a:p>
            <a:r>
              <a:rPr lang="en-US" sz="4800" b="1" dirty="0">
                <a:solidFill>
                  <a:schemeClr val="accent5">
                    <a:lumMod val="50000"/>
                  </a:schemeClr>
                </a:solidFill>
              </a:rPr>
              <a:t>Doctrine and Ethics-Compliant Autonomy using an Ontological Framework</a:t>
            </a:r>
            <a:br>
              <a:rPr lang="en-US" sz="4800" b="1" dirty="0">
                <a:solidFill>
                  <a:schemeClr val="accent5">
                    <a:lumMod val="50000"/>
                  </a:schemeClr>
                </a:solidFill>
              </a:rPr>
            </a:br>
            <a:br>
              <a:rPr lang="en-US" sz="2400" b="1" dirty="0">
                <a:solidFill>
                  <a:schemeClr val="accent5">
                    <a:lumMod val="50000"/>
                  </a:schemeClr>
                </a:solidFill>
              </a:rPr>
            </a:br>
            <a:r>
              <a:rPr lang="en-US" sz="4400" b="1" dirty="0">
                <a:solidFill>
                  <a:schemeClr val="accent5">
                    <a:lumMod val="50000"/>
                  </a:schemeClr>
                </a:solidFill>
              </a:rPr>
              <a:t>for Ethical Control of Unmanned Systems</a:t>
            </a:r>
            <a:endParaRPr lang="en-US" sz="4800" b="1" dirty="0">
              <a:solidFill>
                <a:schemeClr val="accent5">
                  <a:lumMod val="50000"/>
                </a:schemeClr>
              </a:solidFill>
            </a:endParaRPr>
          </a:p>
        </p:txBody>
      </p:sp>
      <p:sp>
        <p:nvSpPr>
          <p:cNvPr id="3" name="Subtitle 2"/>
          <p:cNvSpPr>
            <a:spLocks noGrp="1"/>
          </p:cNvSpPr>
          <p:nvPr>
            <p:ph type="subTitle" idx="1"/>
          </p:nvPr>
        </p:nvSpPr>
        <p:spPr>
          <a:xfrm>
            <a:off x="493222" y="3424332"/>
            <a:ext cx="11205555" cy="3163078"/>
          </a:xfrm>
        </p:spPr>
        <p:txBody>
          <a:bodyPr>
            <a:normAutofit fontScale="77500" lnSpcReduction="20000"/>
          </a:bodyPr>
          <a:lstStyle/>
          <a:p>
            <a:r>
              <a:rPr lang="en-US" sz="3800" dirty="0"/>
              <a:t>Workshop on </a:t>
            </a:r>
            <a:r>
              <a:rPr lang="en-US" sz="3500" dirty="0"/>
              <a:t>Ethical Computing, </a:t>
            </a:r>
            <a:r>
              <a:rPr lang="en-US" sz="3600" dirty="0"/>
              <a:t>AAAI Spring Symposium 2022</a:t>
            </a:r>
            <a:r>
              <a:rPr lang="en-US" sz="3500" dirty="0"/>
              <a:t> </a:t>
            </a:r>
          </a:p>
          <a:p>
            <a:r>
              <a:rPr lang="en-US" sz="3500" dirty="0"/>
              <a:t>Metrics for Measuring AI's Proficiency and Competency for Ethical Reasoning</a:t>
            </a:r>
          </a:p>
          <a:p>
            <a:endParaRPr lang="en-US" sz="3500" dirty="0"/>
          </a:p>
          <a:p>
            <a:endParaRPr lang="en-US" sz="3500" dirty="0"/>
          </a:p>
          <a:p>
            <a:r>
              <a:rPr lang="en-US" sz="3500" dirty="0"/>
              <a:t>Don Brutzman, Curtis Blais, Sinker Wu, Rich Markeloff and Carl Anderson</a:t>
            </a:r>
            <a:endParaRPr lang="en-US" sz="2200" dirty="0"/>
          </a:p>
          <a:p>
            <a:r>
              <a:rPr lang="en-US" sz="3500" dirty="0"/>
              <a:t>Naval Postgraduate School (NPS), Raytheon Corporation</a:t>
            </a:r>
            <a:endParaRPr lang="en-US" sz="2100" dirty="0"/>
          </a:p>
          <a:p>
            <a:endParaRPr lang="en-US" sz="1300" dirty="0"/>
          </a:p>
          <a:p>
            <a:r>
              <a:rPr lang="en-US" sz="2800" dirty="0"/>
              <a:t>22 March 2022</a:t>
            </a:r>
          </a:p>
          <a:p>
            <a:endParaRPr lang="en-US" sz="3500" dirty="0"/>
          </a:p>
          <a:p>
            <a:endParaRPr lang="en-US" dirty="0"/>
          </a:p>
        </p:txBody>
      </p:sp>
    </p:spTree>
    <p:extLst>
      <p:ext uri="{BB962C8B-B14F-4D97-AF65-F5344CB8AC3E}">
        <p14:creationId xmlns:p14="http://schemas.microsoft.com/office/powerpoint/2010/main" val="1040372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AE43-9BD8-41A5-962F-4B1385A258DE}"/>
              </a:ext>
            </a:extLst>
          </p:cNvPr>
          <p:cNvSpPr>
            <a:spLocks noGrp="1"/>
          </p:cNvSpPr>
          <p:nvPr>
            <p:ph type="title"/>
          </p:nvPr>
        </p:nvSpPr>
        <p:spPr/>
        <p:txBody>
          <a:bodyPr/>
          <a:lstStyle/>
          <a:p>
            <a:r>
              <a:rPr lang="en-US" dirty="0"/>
              <a:t>Criteria: Liability, Accountability, Culpability…</a:t>
            </a:r>
          </a:p>
        </p:txBody>
      </p:sp>
      <p:sp>
        <p:nvSpPr>
          <p:cNvPr id="3" name="Content Placeholder 2">
            <a:extLst>
              <a:ext uri="{FF2B5EF4-FFF2-40B4-BE49-F238E27FC236}">
                <a16:creationId xmlns:a16="http://schemas.microsoft.com/office/drawing/2014/main" id="{8BF88F97-7328-4C4E-8C23-ACAF4954520F}"/>
              </a:ext>
            </a:extLst>
          </p:cNvPr>
          <p:cNvSpPr>
            <a:spLocks noGrp="1"/>
          </p:cNvSpPr>
          <p:nvPr>
            <p:ph idx="1"/>
          </p:nvPr>
        </p:nvSpPr>
        <p:spPr>
          <a:xfrm>
            <a:off x="838199" y="1825625"/>
            <a:ext cx="10773747" cy="4771118"/>
          </a:xfrm>
        </p:spPr>
        <p:txBody>
          <a:bodyPr>
            <a:normAutofit/>
          </a:bodyPr>
          <a:lstStyle/>
          <a:p>
            <a:pPr marL="0" indent="0">
              <a:buNone/>
            </a:pPr>
            <a:r>
              <a:rPr lang="en-US" dirty="0"/>
              <a:t>Liability assignment (whether legal or moral) requires that parties involved in robotic development and employment can reasonably foresee outcomes for which they are responsible.</a:t>
            </a:r>
          </a:p>
          <a:p>
            <a:r>
              <a:rPr lang="en-US" dirty="0"/>
              <a:t>No really.  This is due diligence.  If in doubt, consider alternative…</a:t>
            </a:r>
          </a:p>
          <a:p>
            <a:r>
              <a:rPr lang="en-US" dirty="0"/>
              <a:t>Currently hard to establish thresholds for acceptance, metrics needed.</a:t>
            </a:r>
          </a:p>
          <a:p>
            <a:r>
              <a:rPr lang="en-US" i="1" dirty="0"/>
              <a:t>Riddle:  </a:t>
            </a:r>
            <a:r>
              <a:rPr lang="en-US" dirty="0"/>
              <a:t>Shiny new robot arrives, very expensive and powerful, guidance says “push big red AI button to operate.” </a:t>
            </a:r>
            <a:r>
              <a:rPr lang="en-US" i="1" dirty="0"/>
              <a:t>What to call that?</a:t>
            </a:r>
          </a:p>
          <a:p>
            <a:r>
              <a:rPr lang="en-US" i="1" dirty="0"/>
              <a:t>Riddle:  </a:t>
            </a:r>
            <a:r>
              <a:rPr lang="en-US" dirty="0"/>
              <a:t>Autonomous passenger vehicle confronted by trolley problem, must turn right/left or slam ahead or slam behind, fatalities likely.  </a:t>
            </a:r>
          </a:p>
          <a:p>
            <a:pPr marL="0" indent="0">
              <a:buNone/>
            </a:pPr>
            <a:r>
              <a:rPr lang="en-US" i="1" dirty="0"/>
              <a:t>   What do we call that decision point in the software?</a:t>
            </a:r>
          </a:p>
        </p:txBody>
      </p:sp>
      <p:sp>
        <p:nvSpPr>
          <p:cNvPr id="4" name="Slide Number Placeholder 3">
            <a:extLst>
              <a:ext uri="{FF2B5EF4-FFF2-40B4-BE49-F238E27FC236}">
                <a16:creationId xmlns:a16="http://schemas.microsoft.com/office/drawing/2014/main" id="{EEE9738D-4CA0-4179-A622-71250E07239C}"/>
              </a:ext>
            </a:extLst>
          </p:cNvPr>
          <p:cNvSpPr>
            <a:spLocks noGrp="1"/>
          </p:cNvSpPr>
          <p:nvPr>
            <p:ph type="sldNum" sz="quarter" idx="12"/>
          </p:nvPr>
        </p:nvSpPr>
        <p:spPr/>
        <p:txBody>
          <a:bodyPr/>
          <a:lstStyle/>
          <a:p>
            <a:fld id="{B31A39DF-61A9-4ACA-B734-536BAC9BE44A}" type="slidenum">
              <a:rPr lang="en-US" smtClean="0"/>
              <a:t>10</a:t>
            </a:fld>
            <a:endParaRPr lang="en-US"/>
          </a:p>
        </p:txBody>
      </p:sp>
    </p:spTree>
    <p:extLst>
      <p:ext uri="{BB962C8B-B14F-4D97-AF65-F5344CB8AC3E}">
        <p14:creationId xmlns:p14="http://schemas.microsoft.com/office/powerpoint/2010/main" val="256467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2563D-6FF3-4754-8FF9-F0AA5FF16CE6}"/>
              </a:ext>
            </a:extLst>
          </p:cNvPr>
          <p:cNvSpPr>
            <a:spLocks noGrp="1"/>
          </p:cNvSpPr>
          <p:nvPr>
            <p:ph type="title"/>
          </p:nvPr>
        </p:nvSpPr>
        <p:spPr/>
        <p:txBody>
          <a:bodyPr/>
          <a:lstStyle/>
          <a:p>
            <a:r>
              <a:rPr lang="en-US" dirty="0"/>
              <a:t>Mission-oriented approach, common across all platforms</a:t>
            </a:r>
          </a:p>
        </p:txBody>
      </p:sp>
      <p:sp>
        <p:nvSpPr>
          <p:cNvPr id="6" name="Text Placeholder 5">
            <a:extLst>
              <a:ext uri="{FF2B5EF4-FFF2-40B4-BE49-F238E27FC236}">
                <a16:creationId xmlns:a16="http://schemas.microsoft.com/office/drawing/2014/main" id="{70C654A8-D097-4411-AF42-27283561ACF8}"/>
              </a:ext>
            </a:extLst>
          </p:cNvPr>
          <p:cNvSpPr>
            <a:spLocks noGrp="1"/>
          </p:cNvSpPr>
          <p:nvPr>
            <p:ph type="body" idx="1"/>
          </p:nvPr>
        </p:nvSpPr>
        <p:spPr/>
        <p:txBody>
          <a:bodyPr anchor="ctr"/>
          <a:lstStyle/>
          <a:p>
            <a:r>
              <a:rPr lang="en-US" dirty="0"/>
              <a:t>Ethical operations require trust at all levels, up down left right</a:t>
            </a:r>
          </a:p>
        </p:txBody>
      </p:sp>
      <p:sp>
        <p:nvSpPr>
          <p:cNvPr id="4" name="Slide Number Placeholder 3">
            <a:extLst>
              <a:ext uri="{FF2B5EF4-FFF2-40B4-BE49-F238E27FC236}">
                <a16:creationId xmlns:a16="http://schemas.microsoft.com/office/drawing/2014/main" id="{34233F9C-57A8-4294-8BDC-2993FFF9D5C0}"/>
              </a:ext>
            </a:extLst>
          </p:cNvPr>
          <p:cNvSpPr>
            <a:spLocks noGrp="1"/>
          </p:cNvSpPr>
          <p:nvPr>
            <p:ph type="sldNum" sz="quarter" idx="12"/>
          </p:nvPr>
        </p:nvSpPr>
        <p:spPr/>
        <p:txBody>
          <a:bodyPr/>
          <a:lstStyle/>
          <a:p>
            <a:fld id="{B31A39DF-61A9-4ACA-B734-536BAC9BE44A}" type="slidenum">
              <a:rPr lang="en-US" smtClean="0"/>
              <a:t>11</a:t>
            </a:fld>
            <a:endParaRPr lang="en-US"/>
          </a:p>
        </p:txBody>
      </p:sp>
    </p:spTree>
    <p:extLst>
      <p:ext uri="{BB962C8B-B14F-4D97-AF65-F5344CB8AC3E}">
        <p14:creationId xmlns:p14="http://schemas.microsoft.com/office/powerpoint/2010/main" val="31082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C9C9AF-0AA3-495A-A370-838CB4F75C07}"/>
              </a:ext>
            </a:extLst>
          </p:cNvPr>
          <p:cNvPicPr>
            <a:picLocks noChangeAspect="1"/>
          </p:cNvPicPr>
          <p:nvPr/>
        </p:nvPicPr>
        <p:blipFill>
          <a:blip r:embed="rId3"/>
          <a:stretch>
            <a:fillRect/>
          </a:stretch>
        </p:blipFill>
        <p:spPr>
          <a:xfrm>
            <a:off x="676260" y="3338404"/>
            <a:ext cx="6382264" cy="3102489"/>
          </a:xfrm>
          <a:prstGeom prst="rect">
            <a:avLst/>
          </a:prstGeom>
          <a:ln>
            <a:solidFill>
              <a:schemeClr val="accent1"/>
            </a:solidFill>
          </a:ln>
        </p:spPr>
      </p:pic>
      <p:sp>
        <p:nvSpPr>
          <p:cNvPr id="2" name="Title 1">
            <a:extLst>
              <a:ext uri="{FF2B5EF4-FFF2-40B4-BE49-F238E27FC236}">
                <a16:creationId xmlns:a16="http://schemas.microsoft.com/office/drawing/2014/main" id="{980DD776-ED1F-4156-9BE1-15B452901C20}"/>
              </a:ext>
            </a:extLst>
          </p:cNvPr>
          <p:cNvSpPr>
            <a:spLocks noGrp="1"/>
          </p:cNvSpPr>
          <p:nvPr>
            <p:ph type="title"/>
          </p:nvPr>
        </p:nvSpPr>
        <p:spPr/>
        <p:txBody>
          <a:bodyPr>
            <a:normAutofit/>
          </a:bodyPr>
          <a:lstStyle/>
          <a:p>
            <a:r>
              <a:rPr lang="en-US" sz="4000" dirty="0"/>
              <a:t>Foundational concept: Rational Behavior Model</a:t>
            </a:r>
          </a:p>
        </p:txBody>
      </p:sp>
      <p:sp>
        <p:nvSpPr>
          <p:cNvPr id="3" name="Content Placeholder 2">
            <a:extLst>
              <a:ext uri="{FF2B5EF4-FFF2-40B4-BE49-F238E27FC236}">
                <a16:creationId xmlns:a16="http://schemas.microsoft.com/office/drawing/2014/main" id="{A38703D3-267E-4BEF-90F9-0AD7EA30D634}"/>
              </a:ext>
            </a:extLst>
          </p:cNvPr>
          <p:cNvSpPr>
            <a:spLocks noGrp="1"/>
          </p:cNvSpPr>
          <p:nvPr>
            <p:ph idx="1"/>
          </p:nvPr>
        </p:nvSpPr>
        <p:spPr>
          <a:xfrm>
            <a:off x="838200" y="1825625"/>
            <a:ext cx="10515600" cy="1603375"/>
          </a:xfrm>
        </p:spPr>
        <p:txBody>
          <a:bodyPr>
            <a:normAutofit/>
          </a:bodyPr>
          <a:lstStyle/>
          <a:p>
            <a:r>
              <a:rPr lang="en-US" dirty="0"/>
              <a:t>Three-level architectures provide good division of abstractions that often maps well to division of responsibility for human activities.</a:t>
            </a:r>
          </a:p>
          <a:p>
            <a:r>
              <a:rPr lang="en-US" dirty="0"/>
              <a:t>We often see three-level architectures in all manner of robot designs</a:t>
            </a:r>
          </a:p>
        </p:txBody>
      </p:sp>
      <p:sp>
        <p:nvSpPr>
          <p:cNvPr id="4" name="Slide Number Placeholder 3">
            <a:extLst>
              <a:ext uri="{FF2B5EF4-FFF2-40B4-BE49-F238E27FC236}">
                <a16:creationId xmlns:a16="http://schemas.microsoft.com/office/drawing/2014/main" id="{CF9B31AE-F385-4EF7-90D2-B16CE7ECB580}"/>
              </a:ext>
            </a:extLst>
          </p:cNvPr>
          <p:cNvSpPr>
            <a:spLocks noGrp="1"/>
          </p:cNvSpPr>
          <p:nvPr>
            <p:ph type="sldNum" sz="quarter" idx="12"/>
          </p:nvPr>
        </p:nvSpPr>
        <p:spPr>
          <a:xfrm>
            <a:off x="8610600" y="6528226"/>
            <a:ext cx="2743200" cy="274529"/>
          </a:xfrm>
        </p:spPr>
        <p:txBody>
          <a:bodyPr/>
          <a:lstStyle/>
          <a:p>
            <a:fld id="{B31A39DF-61A9-4ACA-B734-536BAC9BE44A}" type="slidenum">
              <a:rPr lang="en-US" smtClean="0"/>
              <a:t>12</a:t>
            </a:fld>
            <a:endParaRPr lang="en-US"/>
          </a:p>
        </p:txBody>
      </p:sp>
      <p:sp>
        <p:nvSpPr>
          <p:cNvPr id="7" name="TextBox 6">
            <a:extLst>
              <a:ext uri="{FF2B5EF4-FFF2-40B4-BE49-F238E27FC236}">
                <a16:creationId xmlns:a16="http://schemas.microsoft.com/office/drawing/2014/main" id="{52A330DD-6CF8-4038-AA6D-38A6178A5FC7}"/>
              </a:ext>
            </a:extLst>
          </p:cNvPr>
          <p:cNvSpPr txBox="1"/>
          <p:nvPr/>
        </p:nvSpPr>
        <p:spPr>
          <a:xfrm>
            <a:off x="7284720" y="3338404"/>
            <a:ext cx="4485640" cy="3108543"/>
          </a:xfrm>
          <a:prstGeom prst="rect">
            <a:avLst/>
          </a:prstGeom>
          <a:noFill/>
          <a:ln>
            <a:solidFill>
              <a:srgbClr val="0070C0"/>
            </a:solidFill>
          </a:ln>
        </p:spPr>
        <p:txBody>
          <a:bodyPr wrap="square" rtlCol="0">
            <a:spAutoFit/>
          </a:bodyPr>
          <a:lstStyle/>
          <a:p>
            <a:pPr algn="ctr"/>
            <a:r>
              <a:rPr lang="en-US" sz="2800" dirty="0"/>
              <a:t>How to exploit similarities?</a:t>
            </a:r>
          </a:p>
          <a:p>
            <a:pPr marL="0" indent="0" algn="ctr">
              <a:buNone/>
            </a:pPr>
            <a:endParaRPr lang="en-US" sz="2800" dirty="0"/>
          </a:p>
          <a:p>
            <a:pPr marL="0" indent="0" algn="ctr">
              <a:buNone/>
            </a:pPr>
            <a:r>
              <a:rPr lang="en-US" sz="2800" dirty="0"/>
              <a:t>Treat robots as subordinates</a:t>
            </a:r>
          </a:p>
          <a:p>
            <a:pPr marL="0" indent="0" algn="ctr">
              <a:buNone/>
            </a:pPr>
            <a:r>
              <a:rPr lang="en-US" sz="2800" dirty="0"/>
              <a:t>within the same framework.</a:t>
            </a:r>
          </a:p>
          <a:p>
            <a:pPr marL="0" indent="0" algn="ctr">
              <a:buNone/>
            </a:pPr>
            <a:r>
              <a:rPr lang="en-US" sz="2800" dirty="0"/>
              <a:t>If not competent and trusted, then human orders are </a:t>
            </a:r>
          </a:p>
          <a:p>
            <a:pPr marL="0" indent="0" algn="ctr">
              <a:buNone/>
            </a:pPr>
            <a:r>
              <a:rPr lang="en-US" sz="2800" dirty="0"/>
              <a:t>out of scope and unsound.</a:t>
            </a:r>
          </a:p>
        </p:txBody>
      </p:sp>
    </p:spTree>
    <p:extLst>
      <p:ext uri="{BB962C8B-B14F-4D97-AF65-F5344CB8AC3E}">
        <p14:creationId xmlns:p14="http://schemas.microsoft.com/office/powerpoint/2010/main" val="103607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724E9-8F2F-42A9-A19A-8B971079748C}"/>
              </a:ext>
            </a:extLst>
          </p:cNvPr>
          <p:cNvSpPr>
            <a:spLocks noGrp="1"/>
          </p:cNvSpPr>
          <p:nvPr>
            <p:ph type="title"/>
          </p:nvPr>
        </p:nvSpPr>
        <p:spPr>
          <a:xfrm>
            <a:off x="838200" y="365125"/>
            <a:ext cx="11109960" cy="1325563"/>
          </a:xfrm>
        </p:spPr>
        <p:txBody>
          <a:bodyPr/>
          <a:lstStyle/>
          <a:p>
            <a:r>
              <a:rPr lang="en-US" dirty="0"/>
              <a:t>Foundational concept: communications are key</a:t>
            </a:r>
          </a:p>
        </p:txBody>
      </p:sp>
      <p:sp>
        <p:nvSpPr>
          <p:cNvPr id="3" name="Content Placeholder 2">
            <a:extLst>
              <a:ext uri="{FF2B5EF4-FFF2-40B4-BE49-F238E27FC236}">
                <a16:creationId xmlns:a16="http://schemas.microsoft.com/office/drawing/2014/main" id="{8400B7A7-4AA4-40FD-900C-F3AB69080FB3}"/>
              </a:ext>
            </a:extLst>
          </p:cNvPr>
          <p:cNvSpPr>
            <a:spLocks noGrp="1"/>
          </p:cNvSpPr>
          <p:nvPr>
            <p:ph idx="1"/>
          </p:nvPr>
        </p:nvSpPr>
        <p:spPr>
          <a:xfrm>
            <a:off x="838199" y="1825624"/>
            <a:ext cx="11254048" cy="4952019"/>
          </a:xfrm>
        </p:spPr>
        <p:txBody>
          <a:bodyPr>
            <a:normAutofit lnSpcReduction="10000"/>
          </a:bodyPr>
          <a:lstStyle/>
          <a:p>
            <a:pPr marL="0" indent="0">
              <a:buNone/>
            </a:pPr>
            <a:r>
              <a:rPr lang="en-US" dirty="0"/>
              <a:t>Human military actions are governed by formal </a:t>
            </a:r>
            <a:r>
              <a:rPr lang="en-US" b="1" dirty="0"/>
              <a:t>mission orders</a:t>
            </a:r>
          </a:p>
          <a:p>
            <a:r>
              <a:rPr lang="en-US" dirty="0"/>
              <a:t>Well-defined lexicons with varying terms, consistent semantics</a:t>
            </a:r>
          </a:p>
          <a:p>
            <a:r>
              <a:rPr lang="en-US" dirty="0"/>
              <a:t>Structured orders follow guidance, who what when where how why</a:t>
            </a:r>
          </a:p>
          <a:p>
            <a:r>
              <a:rPr lang="en-US" dirty="0"/>
              <a:t>Effective across diverse communities, countries (e.g. NATO procedures)</a:t>
            </a:r>
          </a:p>
          <a:p>
            <a:r>
              <a:rPr lang="en-US" dirty="0"/>
              <a:t>Both operators and systems require coherent command language, otherwise orders are syntactically invalid or semantically confounded.</a:t>
            </a:r>
          </a:p>
          <a:p>
            <a:endParaRPr lang="en-US" dirty="0"/>
          </a:p>
          <a:p>
            <a:pPr marL="0" indent="0">
              <a:buNone/>
            </a:pPr>
            <a:r>
              <a:rPr lang="en-US" b="1" dirty="0"/>
              <a:t>Syntactic validation </a:t>
            </a:r>
            <a:r>
              <a:rPr lang="en-US" dirty="0"/>
              <a:t>with schema: is mission tasking precisely defined?</a:t>
            </a:r>
          </a:p>
          <a:p>
            <a:pPr marL="0" indent="0">
              <a:buNone/>
            </a:pPr>
            <a:r>
              <a:rPr lang="en-US" b="1" dirty="0"/>
              <a:t>Semantic validation </a:t>
            </a:r>
            <a:r>
              <a:rPr lang="en-US" dirty="0"/>
              <a:t>with ontology: is mission coherent, consistent, complete? Does it meet guidance? Does it avoid contradictions/omissions?</a:t>
            </a:r>
          </a:p>
          <a:p>
            <a:pPr marL="0" indent="0">
              <a:buNone/>
            </a:pPr>
            <a:r>
              <a:rPr lang="en-US" dirty="0"/>
              <a:t>In combination: better AI support for human commanders, also testable.</a:t>
            </a:r>
          </a:p>
        </p:txBody>
      </p:sp>
      <p:sp>
        <p:nvSpPr>
          <p:cNvPr id="4" name="Slide Number Placeholder 3">
            <a:extLst>
              <a:ext uri="{FF2B5EF4-FFF2-40B4-BE49-F238E27FC236}">
                <a16:creationId xmlns:a16="http://schemas.microsoft.com/office/drawing/2014/main" id="{76176D64-9C8D-4127-915B-C896E56597D7}"/>
              </a:ext>
            </a:extLst>
          </p:cNvPr>
          <p:cNvSpPr>
            <a:spLocks noGrp="1"/>
          </p:cNvSpPr>
          <p:nvPr>
            <p:ph type="sldNum" sz="quarter" idx="12"/>
          </p:nvPr>
        </p:nvSpPr>
        <p:spPr>
          <a:xfrm>
            <a:off x="9231284" y="6356350"/>
            <a:ext cx="2743200" cy="365125"/>
          </a:xfrm>
        </p:spPr>
        <p:txBody>
          <a:bodyPr/>
          <a:lstStyle/>
          <a:p>
            <a:fld id="{B31A39DF-61A9-4ACA-B734-536BAC9BE44A}" type="slidenum">
              <a:rPr lang="en-US" smtClean="0"/>
              <a:t>13</a:t>
            </a:fld>
            <a:endParaRPr lang="en-US" dirty="0"/>
          </a:p>
        </p:txBody>
      </p:sp>
    </p:spTree>
    <p:extLst>
      <p:ext uri="{BB962C8B-B14F-4D97-AF65-F5344CB8AC3E}">
        <p14:creationId xmlns:p14="http://schemas.microsoft.com/office/powerpoint/2010/main" val="253369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662E-657B-4AB7-8B91-F29255CB4B93}"/>
              </a:ext>
            </a:extLst>
          </p:cNvPr>
          <p:cNvSpPr>
            <a:spLocks noGrp="1"/>
          </p:cNvSpPr>
          <p:nvPr>
            <p:ph type="title"/>
          </p:nvPr>
        </p:nvSpPr>
        <p:spPr/>
        <p:txBody>
          <a:bodyPr/>
          <a:lstStyle/>
          <a:p>
            <a:r>
              <a:rPr lang="en-US" dirty="0"/>
              <a:t>Ternary goal logic: success, failure, exception</a:t>
            </a:r>
          </a:p>
        </p:txBody>
      </p:sp>
      <p:sp>
        <p:nvSpPr>
          <p:cNvPr id="7" name="Content Placeholder 6">
            <a:extLst>
              <a:ext uri="{FF2B5EF4-FFF2-40B4-BE49-F238E27FC236}">
                <a16:creationId xmlns:a16="http://schemas.microsoft.com/office/drawing/2014/main" id="{3036FDA2-99B6-4F81-B9CD-E71CAD2F08C2}"/>
              </a:ext>
            </a:extLst>
          </p:cNvPr>
          <p:cNvSpPr>
            <a:spLocks noGrp="1"/>
          </p:cNvSpPr>
          <p:nvPr>
            <p:ph sz="half" idx="1"/>
          </p:nvPr>
        </p:nvSpPr>
        <p:spPr>
          <a:xfrm>
            <a:off x="955040" y="1825625"/>
            <a:ext cx="4565650" cy="4351338"/>
          </a:xfrm>
        </p:spPr>
        <p:txBody>
          <a:bodyPr>
            <a:normAutofit/>
          </a:bodyPr>
          <a:lstStyle/>
          <a:p>
            <a:pPr marL="0" indent="0">
              <a:buNone/>
            </a:pPr>
            <a:r>
              <a:rPr lang="en-US" sz="3200" dirty="0"/>
              <a:t>Conduct of mission orders can be expressed as series of goals connected as tree describing how to follow completion of each goal.</a:t>
            </a:r>
          </a:p>
          <a:p>
            <a:pPr marL="0" indent="0">
              <a:buNone/>
            </a:pPr>
            <a:endParaRPr lang="en-US" sz="3200" dirty="0"/>
          </a:p>
          <a:p>
            <a:pPr marL="0" indent="0">
              <a:buNone/>
            </a:pPr>
            <a:r>
              <a:rPr lang="en-US" sz="3200" dirty="0"/>
              <a:t>Original basis was binary decision tree.  Ternary approach is more concise.</a:t>
            </a:r>
          </a:p>
        </p:txBody>
      </p:sp>
      <p:pic>
        <p:nvPicPr>
          <p:cNvPr id="10" name="Content Placeholder 9">
            <a:extLst>
              <a:ext uri="{FF2B5EF4-FFF2-40B4-BE49-F238E27FC236}">
                <a16:creationId xmlns:a16="http://schemas.microsoft.com/office/drawing/2014/main" id="{A2F82A37-F8EB-428C-B39E-EF5222E20DD1}"/>
              </a:ext>
            </a:extLst>
          </p:cNvPr>
          <p:cNvPicPr>
            <a:picLocks noGrp="1" noChangeAspect="1"/>
          </p:cNvPicPr>
          <p:nvPr>
            <p:ph sz="half" idx="2"/>
          </p:nvPr>
        </p:nvPicPr>
        <p:blipFill>
          <a:blip r:embed="rId2"/>
          <a:stretch>
            <a:fillRect/>
          </a:stretch>
        </p:blipFill>
        <p:spPr>
          <a:xfrm>
            <a:off x="5796736" y="1825625"/>
            <a:ext cx="5932528" cy="4351338"/>
          </a:xfrm>
        </p:spPr>
      </p:pic>
      <p:sp>
        <p:nvSpPr>
          <p:cNvPr id="4" name="Slide Number Placeholder 3">
            <a:extLst>
              <a:ext uri="{FF2B5EF4-FFF2-40B4-BE49-F238E27FC236}">
                <a16:creationId xmlns:a16="http://schemas.microsoft.com/office/drawing/2014/main" id="{1BE80799-6A6C-4415-B7B6-C3560054D537}"/>
              </a:ext>
            </a:extLst>
          </p:cNvPr>
          <p:cNvSpPr>
            <a:spLocks noGrp="1"/>
          </p:cNvSpPr>
          <p:nvPr>
            <p:ph type="sldNum" sz="quarter" idx="12"/>
          </p:nvPr>
        </p:nvSpPr>
        <p:spPr/>
        <p:txBody>
          <a:bodyPr/>
          <a:lstStyle/>
          <a:p>
            <a:fld id="{B31A39DF-61A9-4ACA-B734-536BAC9BE44A}" type="slidenum">
              <a:rPr lang="en-US" smtClean="0"/>
              <a:t>14</a:t>
            </a:fld>
            <a:endParaRPr lang="en-US"/>
          </a:p>
        </p:txBody>
      </p:sp>
    </p:spTree>
    <p:extLst>
      <p:ext uri="{BB962C8B-B14F-4D97-AF65-F5344CB8AC3E}">
        <p14:creationId xmlns:p14="http://schemas.microsoft.com/office/powerpoint/2010/main" val="30402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9944"/>
          </a:xfrm>
        </p:spPr>
        <p:txBody>
          <a:bodyPr>
            <a:normAutofit/>
          </a:bodyPr>
          <a:lstStyle/>
          <a:p>
            <a:r>
              <a:rPr lang="en-US" sz="4100" dirty="0"/>
              <a:t>Autonomous Vehicle Command Language (AVCL)</a:t>
            </a:r>
          </a:p>
        </p:txBody>
      </p:sp>
      <p:sp>
        <p:nvSpPr>
          <p:cNvPr id="3" name="Content Placeholder 2"/>
          <p:cNvSpPr>
            <a:spLocks noGrp="1"/>
          </p:cNvSpPr>
          <p:nvPr>
            <p:ph idx="1"/>
          </p:nvPr>
        </p:nvSpPr>
        <p:spPr>
          <a:xfrm>
            <a:off x="838200" y="1495687"/>
            <a:ext cx="10783078" cy="4351338"/>
          </a:xfrm>
        </p:spPr>
        <p:txBody>
          <a:bodyPr>
            <a:normAutofit fontScale="92500"/>
          </a:bodyPr>
          <a:lstStyle/>
          <a:p>
            <a:r>
              <a:rPr lang="en-US" dirty="0"/>
              <a:t>AVCL is a command and control language for humans supervising autonomous unmanned vehicles.</a:t>
            </a:r>
          </a:p>
          <a:p>
            <a:pPr lvl="1">
              <a:buFont typeface="Arial" pitchFamily="34" charset="0"/>
              <a:buChar char="•"/>
            </a:pPr>
            <a:r>
              <a:rPr lang="en-US" dirty="0"/>
              <a:t>Clarity arises from close correspondence to human naval terminology.</a:t>
            </a:r>
          </a:p>
          <a:p>
            <a:r>
              <a:rPr lang="en-US" dirty="0"/>
              <a:t>Structured vocabulary defining terms and relationships for mission planning, execution, conduct, recording and replay across diverse robot types.</a:t>
            </a:r>
          </a:p>
          <a:p>
            <a:r>
              <a:rPr lang="en-US" dirty="0"/>
              <a:t>Common-ground XML representations for </a:t>
            </a:r>
          </a:p>
          <a:p>
            <a:pPr lvl="1"/>
            <a:r>
              <a:rPr lang="en-US" dirty="0"/>
              <a:t>Mission agenda plans, mission scripts, and post-mission recorded telemetry results.</a:t>
            </a:r>
          </a:p>
          <a:p>
            <a:pPr lvl="1"/>
            <a:r>
              <a:rPr lang="en-US" b="1" i="1" dirty="0"/>
              <a:t>Future work: </a:t>
            </a:r>
            <a:r>
              <a:rPr lang="en-US" dirty="0"/>
              <a:t>defining unit tests and expected results for verification and validation.</a:t>
            </a:r>
          </a:p>
          <a:p>
            <a:r>
              <a:rPr lang="en-US" dirty="0"/>
              <a:t>Operators have single archivable, validatable format for robot tasking, results </a:t>
            </a:r>
          </a:p>
          <a:p>
            <a:pPr lvl="1">
              <a:buFont typeface="Arial" pitchFamily="34" charset="0"/>
              <a:buChar char="•"/>
            </a:pPr>
            <a:r>
              <a:rPr lang="en-US" dirty="0"/>
              <a:t>directly convertible to and from a wide variety of different robot command languages.</a:t>
            </a:r>
          </a:p>
          <a:p>
            <a:pPr marL="457200" lvl="1" indent="0">
              <a:buNone/>
            </a:pPr>
            <a:endParaRPr lang="en-US" dirty="0"/>
          </a:p>
        </p:txBody>
      </p:sp>
      <p:sp>
        <p:nvSpPr>
          <p:cNvPr id="4" name="TextBox 3"/>
          <p:cNvSpPr txBox="1"/>
          <p:nvPr/>
        </p:nvSpPr>
        <p:spPr>
          <a:xfrm>
            <a:off x="1625138" y="5901903"/>
            <a:ext cx="8803178" cy="461665"/>
          </a:xfrm>
          <a:prstGeom prst="rect">
            <a:avLst/>
          </a:prstGeom>
          <a:noFill/>
        </p:spPr>
        <p:txBody>
          <a:bodyPr wrap="square" rtlCol="0">
            <a:spAutoFit/>
          </a:bodyPr>
          <a:lstStyle/>
          <a:p>
            <a:pPr algn="ctr"/>
            <a:r>
              <a:rPr lang="en-US" sz="2400" dirty="0">
                <a:hlinkClick r:id="rId3"/>
              </a:rPr>
              <a:t>https://savage.nps.edu/Savage/AuvWorkbench/AVCL/AVCL.html</a:t>
            </a:r>
            <a:r>
              <a:rPr lang="en-US" sz="2400" dirty="0"/>
              <a:t> </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a:t>
            </a:fld>
            <a:endParaRPr lang="en-US"/>
          </a:p>
        </p:txBody>
      </p:sp>
      <p:sp>
        <p:nvSpPr>
          <p:cNvPr id="6" name="Title 1"/>
          <p:cNvSpPr txBox="1">
            <a:spLocks/>
          </p:cNvSpPr>
          <p:nvPr/>
        </p:nvSpPr>
        <p:spPr bwMode="auto">
          <a:xfrm>
            <a:off x="10213085" y="1565566"/>
            <a:ext cx="1140715"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Mission Tasking</a:t>
            </a:r>
          </a:p>
        </p:txBody>
      </p:sp>
    </p:spTree>
    <p:extLst>
      <p:ext uri="{BB962C8B-B14F-4D97-AF65-F5344CB8AC3E}">
        <p14:creationId xmlns:p14="http://schemas.microsoft.com/office/powerpoint/2010/main" val="54865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993" y="-115687"/>
            <a:ext cx="11072552" cy="1143000"/>
          </a:xfrm>
        </p:spPr>
        <p:txBody>
          <a:bodyPr>
            <a:normAutofit fontScale="90000"/>
          </a:bodyPr>
          <a:lstStyle/>
          <a:p>
            <a:r>
              <a:rPr lang="en-US" dirty="0"/>
              <a:t>Example AVCL mission agenda, as pseudo-code XML</a:t>
            </a:r>
          </a:p>
        </p:txBody>
      </p:sp>
      <p:sp>
        <p:nvSpPr>
          <p:cNvPr id="6" name="Content Placeholder 5"/>
          <p:cNvSpPr>
            <a:spLocks noGrp="1"/>
          </p:cNvSpPr>
          <p:nvPr>
            <p:ph idx="1"/>
          </p:nvPr>
        </p:nvSpPr>
        <p:spPr>
          <a:xfrm>
            <a:off x="508519" y="1089493"/>
            <a:ext cx="6106594" cy="5716120"/>
          </a:xfrm>
        </p:spPr>
        <p:txBody>
          <a:bodyPr>
            <a:noAutofit/>
          </a:bodyPr>
          <a:lstStyle/>
          <a:p>
            <a:pPr marL="0" indent="0">
              <a:lnSpc>
                <a:spcPct val="100000"/>
              </a:lnSpc>
              <a:spcBef>
                <a:spcPts val="200"/>
              </a:spcBef>
              <a:buNone/>
            </a:pPr>
            <a:r>
              <a:rPr lang="en-US" sz="1500" dirty="0"/>
              <a:t>&lt;?xml version="1.0" encoding="UTF-8"?&gt;</a:t>
            </a:r>
          </a:p>
          <a:p>
            <a:pPr marL="0" indent="0">
              <a:lnSpc>
                <a:spcPct val="100000"/>
              </a:lnSpc>
              <a:spcBef>
                <a:spcPts val="200"/>
              </a:spcBef>
              <a:buNone/>
            </a:pPr>
            <a:r>
              <a:rPr lang="en-US" sz="1500" dirty="0"/>
              <a:t>&lt;</a:t>
            </a:r>
            <a:r>
              <a:rPr lang="en-US" sz="1500" dirty="0" err="1"/>
              <a:t>UUVMission</a:t>
            </a:r>
            <a:r>
              <a:rPr lang="en-US" sz="1500" dirty="0"/>
              <a:t>&gt;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 </a:t>
            </a:r>
            <a:r>
              <a:rPr lang="en-US" sz="1500" dirty="0">
                <a:solidFill>
                  <a:schemeClr val="accent4">
                    <a:lumMod val="50000"/>
                  </a:schemeClr>
                </a:solidFill>
              </a:rPr>
              <a:t>id=”goal1”&gt;</a:t>
            </a:r>
          </a:p>
          <a:p>
            <a:pPr marL="0" indent="0">
              <a:lnSpc>
                <a:spcPct val="100000"/>
              </a:lnSpc>
              <a:spcBef>
                <a:spcPts val="200"/>
              </a:spcBef>
              <a:buNone/>
            </a:pPr>
            <a:r>
              <a:rPr lang="en-US" sz="1500" dirty="0"/>
              <a:t>            &lt;</a:t>
            </a:r>
            <a:r>
              <a:rPr lang="en-US" sz="1500" b="1" dirty="0">
                <a:solidFill>
                  <a:srgbClr val="00CC00"/>
                </a:solidFill>
              </a:rPr>
              <a:t>Search</a:t>
            </a:r>
            <a:r>
              <a:rPr lang="en-US" sz="1500" dirty="0">
                <a:solidFill>
                  <a:srgbClr val="00CC00"/>
                </a:solidFill>
              </a:rPr>
              <a:t> </a:t>
            </a:r>
            <a:r>
              <a:rPr lang="en-US" sz="1500" dirty="0"/>
              <a:t>nextOnSuccess=”goal2” nextOnFailure=”goal3”/&gt;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a:t>
            </a:r>
            <a:r>
              <a:rPr lang="en-US" sz="1500" dirty="0">
                <a:solidFill>
                  <a:schemeClr val="accent4">
                    <a:lumMod val="50000"/>
                  </a:schemeClr>
                </a:solidFill>
              </a:rPr>
              <a:t> id=”goal2”&gt;</a:t>
            </a:r>
          </a:p>
          <a:p>
            <a:pPr marL="0" indent="0">
              <a:lnSpc>
                <a:spcPct val="100000"/>
              </a:lnSpc>
              <a:spcBef>
                <a:spcPts val="200"/>
              </a:spcBef>
              <a:buNone/>
            </a:pPr>
            <a:r>
              <a:rPr lang="en-US" sz="1500" dirty="0"/>
              <a:t>            &lt;</a:t>
            </a:r>
            <a:r>
              <a:rPr lang="en-US" sz="1500" b="1" dirty="0" err="1">
                <a:solidFill>
                  <a:srgbClr val="00CC00"/>
                </a:solidFill>
              </a:rPr>
              <a:t>SampleEnvironment</a:t>
            </a:r>
            <a:r>
              <a:rPr lang="en-US" sz="1500" dirty="0">
                <a:solidFill>
                  <a:srgbClr val="00CC00"/>
                </a:solidFill>
              </a:rPr>
              <a:t> </a:t>
            </a:r>
            <a:r>
              <a:rPr lang="en-US" sz="1500" dirty="0"/>
              <a:t>nextOnSuccess=”goal3” </a:t>
            </a:r>
          </a:p>
          <a:p>
            <a:pPr marL="0" indent="0">
              <a:lnSpc>
                <a:spcPct val="100000"/>
              </a:lnSpc>
              <a:spcBef>
                <a:spcPts val="200"/>
              </a:spcBef>
              <a:buNone/>
            </a:pPr>
            <a:r>
              <a:rPr lang="en-US" sz="1500" dirty="0"/>
              <a:t>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area=”B”</a:t>
            </a:r>
            <a:r>
              <a:rPr lang="en-US" sz="1500" dirty="0">
                <a:solidFill>
                  <a:schemeClr val="accent4">
                    <a:lumMod val="50000"/>
                  </a:schemeClr>
                </a:solidFill>
              </a:rPr>
              <a:t> id=”goal3”&gt;</a:t>
            </a:r>
          </a:p>
          <a:p>
            <a:pPr marL="0" indent="0">
              <a:lnSpc>
                <a:spcPct val="100000"/>
              </a:lnSpc>
              <a:spcBef>
                <a:spcPts val="200"/>
              </a:spcBef>
              <a:buNone/>
            </a:pPr>
            <a:r>
              <a:rPr lang="en-US" sz="1500" dirty="0"/>
              <a:t>            &lt;</a:t>
            </a:r>
            <a:r>
              <a:rPr lang="en-US" sz="1500" b="1" dirty="0">
                <a:solidFill>
                  <a:srgbClr val="00CC00"/>
                </a:solidFill>
              </a:rPr>
              <a:t>Search</a:t>
            </a:r>
            <a:r>
              <a:rPr lang="en-US" sz="1500" dirty="0"/>
              <a:t> nextOnSuccess=”goal4” nextOnFailure=”goal4”/&gt;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area=”C”</a:t>
            </a:r>
            <a:r>
              <a:rPr lang="en-US" sz="1500" dirty="0">
                <a:solidFill>
                  <a:schemeClr val="accent4">
                    <a:lumMod val="50000"/>
                  </a:schemeClr>
                </a:solidFill>
              </a:rPr>
              <a:t> id=”goal4”&gt;</a:t>
            </a:r>
          </a:p>
          <a:p>
            <a:pPr marL="0" indent="0">
              <a:lnSpc>
                <a:spcPct val="100000"/>
              </a:lnSpc>
              <a:spcBef>
                <a:spcPts val="200"/>
              </a:spcBef>
              <a:buNone/>
            </a:pPr>
            <a:r>
              <a:rPr lang="en-US" sz="1500" dirty="0"/>
              <a:t>            &lt;</a:t>
            </a:r>
            <a:r>
              <a:rPr lang="en-US" sz="1500" b="1" dirty="0">
                <a:solidFill>
                  <a:srgbClr val="00CC00"/>
                </a:solidFill>
              </a:rPr>
              <a:t>Rendezvous</a:t>
            </a:r>
            <a:r>
              <a:rPr lang="en-US" sz="1500" dirty="0">
                <a:solidFill>
                  <a:srgbClr val="00CC00"/>
                </a:solidFill>
              </a:rPr>
              <a:t> </a:t>
            </a:r>
            <a:r>
              <a:rPr lang="en-US" sz="1500" dirty="0"/>
              <a:t>nextOnSuccess=”recover”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t>
            </a:r>
            <a:r>
              <a:rPr lang="en-US" sz="1500" dirty="0" err="1"/>
              <a:t>recoveryPosition</a:t>
            </a:r>
            <a:r>
              <a:rPr lang="en-US" sz="1500" dirty="0"/>
              <a:t>” </a:t>
            </a:r>
            <a:r>
              <a:rPr lang="en-US" sz="1500" dirty="0">
                <a:solidFill>
                  <a:schemeClr val="accent4">
                    <a:lumMod val="50000"/>
                  </a:schemeClr>
                </a:solidFill>
              </a:rPr>
              <a:t>id=”recover”&gt;</a:t>
            </a:r>
          </a:p>
          <a:p>
            <a:pPr marL="0" indent="0">
              <a:lnSpc>
                <a:spcPct val="100000"/>
              </a:lnSpc>
              <a:spcBef>
                <a:spcPts val="200"/>
              </a:spcBef>
              <a:buNone/>
            </a:pPr>
            <a:r>
              <a:rPr lang="en-US" sz="1500" dirty="0"/>
              <a:t>            &lt;</a:t>
            </a:r>
            <a:r>
              <a:rPr lang="en-US" sz="1500" b="1" dirty="0">
                <a:solidFill>
                  <a:srgbClr val="00CC00"/>
                </a:solidFill>
              </a:rPr>
              <a:t>Transit</a:t>
            </a:r>
            <a:r>
              <a:rPr lang="en-US" sz="1500" dirty="0">
                <a:solidFill>
                  <a:srgbClr val="00CC00"/>
                </a:solidFill>
              </a:rPr>
              <a:t> </a:t>
            </a:r>
            <a:r>
              <a:rPr lang="en-US" sz="1500" dirty="0"/>
              <a:t>nextOnSuccess=”</a:t>
            </a:r>
            <a:r>
              <a:rPr lang="en-US" sz="1500" dirty="0" err="1"/>
              <a:t>missionComplete</a:t>
            </a:r>
            <a:r>
              <a:rPr lang="en-US" sz="1500" dirty="0"/>
              <a:t>” 	nextOnFailure=”</a:t>
            </a:r>
            <a:r>
              <a:rPr lang="en-US" sz="1500" dirty="0" err="1"/>
              <a:t>missionAbort</a:t>
            </a:r>
            <a:r>
              <a:rPr lang="en-US" sz="1500" dirty="0"/>
              <a:t>”/&gt;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&lt;/</a:t>
            </a:r>
            <a:r>
              <a:rPr lang="en-US" sz="1500" dirty="0" err="1"/>
              <a:t>UUVMission</a:t>
            </a:r>
            <a:r>
              <a:rPr lang="en-US" sz="1500" dirty="0"/>
              <a:t>&gt;</a:t>
            </a:r>
          </a:p>
          <a:p>
            <a:pPr>
              <a:lnSpc>
                <a:spcPct val="100000"/>
              </a:lnSpc>
              <a:spcBef>
                <a:spcPts val="200"/>
              </a:spcBef>
            </a:pPr>
            <a:endParaRPr lang="en-US" sz="1500" dirty="0"/>
          </a:p>
        </p:txBody>
      </p:sp>
      <p:sp>
        <p:nvSpPr>
          <p:cNvPr id="4" name="Content Placeholder 12"/>
          <p:cNvSpPr txBox="1">
            <a:spLocks/>
          </p:cNvSpPr>
          <p:nvPr/>
        </p:nvSpPr>
        <p:spPr bwMode="auto">
          <a:xfrm>
            <a:off x="5739937" y="1570411"/>
            <a:ext cx="6209608"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a:solidFill>
                  <a:schemeClr val="tx2"/>
                </a:solidFill>
              </a:rPr>
              <a:t>AVCL is readable by human or robot,</a:t>
            </a:r>
          </a:p>
          <a:p>
            <a:pPr algn="ctr"/>
            <a:r>
              <a:rPr lang="en-US" sz="3200" dirty="0">
                <a:solidFill>
                  <a:schemeClr val="tx2"/>
                </a:solidFill>
              </a:rPr>
              <a:t>captures logic of mission tasking</a:t>
            </a:r>
          </a:p>
        </p:txBody>
      </p:sp>
      <p:sp>
        <p:nvSpPr>
          <p:cNvPr id="7" name="Content Placeholder 12"/>
          <p:cNvSpPr txBox="1">
            <a:spLocks/>
          </p:cNvSpPr>
          <p:nvPr/>
        </p:nvSpPr>
        <p:spPr bwMode="auto">
          <a:xfrm>
            <a:off x="5739937" y="3318855"/>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marL="0" algn="ctr">
              <a:spcBef>
                <a:spcPts val="0"/>
              </a:spcBef>
            </a:pPr>
            <a:r>
              <a:rPr lang="en-US" sz="3200" dirty="0">
                <a:solidFill>
                  <a:schemeClr val="tx2"/>
                </a:solidFill>
              </a:rPr>
              <a:t>XML ensures syntactically correct, well-defined, numerically valid</a:t>
            </a:r>
          </a:p>
        </p:txBody>
      </p:sp>
      <p:sp>
        <p:nvSpPr>
          <p:cNvPr id="8" name="Content Placeholder 12"/>
          <p:cNvSpPr txBox="1">
            <a:spLocks/>
          </p:cNvSpPr>
          <p:nvPr/>
        </p:nvSpPr>
        <p:spPr bwMode="auto">
          <a:xfrm>
            <a:off x="5739937" y="5067299"/>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a:solidFill>
                  <a:schemeClr val="tx2"/>
                </a:solidFill>
              </a:rPr>
              <a:t>Needed: semantic representation </a:t>
            </a:r>
          </a:p>
          <a:p>
            <a:pPr algn="ctr"/>
            <a:r>
              <a:rPr lang="en-US" sz="3200" dirty="0">
                <a:solidFill>
                  <a:schemeClr val="tx2"/>
                </a:solidFill>
              </a:rPr>
              <a:t>to check ethical, logical consistency</a:t>
            </a:r>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a:t>
            </a:fld>
            <a:endParaRPr lang="en-US"/>
          </a:p>
        </p:txBody>
      </p:sp>
    </p:spTree>
    <p:extLst>
      <p:ext uri="{BB962C8B-B14F-4D97-AF65-F5344CB8AC3E}">
        <p14:creationId xmlns:p14="http://schemas.microsoft.com/office/powerpoint/2010/main" val="345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9163" y="0"/>
            <a:ext cx="8569237" cy="838200"/>
          </a:xfrm>
        </p:spPr>
        <p:txBody>
          <a:bodyPr>
            <a:normAutofit fontScale="90000"/>
          </a:bodyPr>
          <a:lstStyle/>
          <a:p>
            <a:pPr algn="ctr"/>
            <a:r>
              <a:rPr lang="en-US" sz="4000" dirty="0"/>
              <a:t>AVCL mission goals vocabulary (</a:t>
            </a:r>
            <a:r>
              <a:rPr lang="en-US" sz="4000" dirty="0">
                <a:hlinkClick r:id="rId3"/>
              </a:rPr>
              <a:t>Davis 2015</a:t>
            </a:r>
            <a:r>
              <a:rPr lang="en-US" sz="4000" dirty="0"/>
              <a:t>)</a:t>
            </a:r>
          </a:p>
        </p:txBody>
      </p:sp>
      <p:graphicFrame>
        <p:nvGraphicFramePr>
          <p:cNvPr id="7" name="Table 6"/>
          <p:cNvGraphicFramePr>
            <a:graphicFrameLocks noGrp="1"/>
          </p:cNvGraphicFramePr>
          <p:nvPr/>
        </p:nvGraphicFramePr>
        <p:xfrm>
          <a:off x="1489163" y="795316"/>
          <a:ext cx="9296400" cy="6008010"/>
        </p:xfrm>
        <a:graphic>
          <a:graphicData uri="http://schemas.openxmlformats.org/drawingml/2006/table">
            <a:tbl>
              <a:tblPr firstRow="1" firstCol="1" bandRow="1">
                <a:tableStyleId>{5C22544A-7EE6-4342-B048-85BDC9FD1C3A}</a:tableStyleId>
              </a:tblPr>
              <a:tblGrid>
                <a:gridCol w="2201779">
                  <a:extLst>
                    <a:ext uri="{9D8B030D-6E8A-4147-A177-3AD203B41FA5}">
                      <a16:colId xmlns:a16="http://schemas.microsoft.com/office/drawing/2014/main" val="20000"/>
                    </a:ext>
                  </a:extLst>
                </a:gridCol>
                <a:gridCol w="786350">
                  <a:extLst>
                    <a:ext uri="{9D8B030D-6E8A-4147-A177-3AD203B41FA5}">
                      <a16:colId xmlns:a16="http://schemas.microsoft.com/office/drawing/2014/main" val="20001"/>
                    </a:ext>
                  </a:extLst>
                </a:gridCol>
                <a:gridCol w="708468">
                  <a:extLst>
                    <a:ext uri="{9D8B030D-6E8A-4147-A177-3AD203B41FA5}">
                      <a16:colId xmlns:a16="http://schemas.microsoft.com/office/drawing/2014/main" val="20002"/>
                    </a:ext>
                  </a:extLst>
                </a:gridCol>
                <a:gridCol w="5599803">
                  <a:extLst>
                    <a:ext uri="{9D8B030D-6E8A-4147-A177-3AD203B41FA5}">
                      <a16:colId xmlns:a16="http://schemas.microsoft.com/office/drawing/2014/main" val="20003"/>
                    </a:ext>
                  </a:extLst>
                </a:gridCol>
              </a:tblGrid>
              <a:tr h="371976">
                <a:tc>
                  <a:txBody>
                    <a:bodyPr/>
                    <a:lstStyle/>
                    <a:p>
                      <a:pPr marL="0" marR="0">
                        <a:lnSpc>
                          <a:spcPct val="115000"/>
                        </a:lnSpc>
                        <a:spcBef>
                          <a:spcPts val="0"/>
                        </a:spcBef>
                        <a:spcAft>
                          <a:spcPts val="0"/>
                        </a:spcAft>
                      </a:pPr>
                      <a:r>
                        <a:rPr lang="en-US" sz="1400" dirty="0">
                          <a:solidFill>
                            <a:schemeClr val="tx1"/>
                          </a:solidFill>
                          <a:effectLst/>
                        </a:rPr>
                        <a:t>AVCL mission goals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Define</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Used</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Definition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0"/>
                  </a:ext>
                </a:extLst>
              </a:tr>
              <a:tr h="647765">
                <a:tc>
                  <a:txBody>
                    <a:bodyPr/>
                    <a:lstStyle/>
                    <a:p>
                      <a:pPr marL="0" marR="0">
                        <a:lnSpc>
                          <a:spcPct val="115000"/>
                        </a:lnSpc>
                        <a:spcBef>
                          <a:spcPts val="0"/>
                        </a:spcBef>
                        <a:spcAft>
                          <a:spcPts val="0"/>
                        </a:spcAft>
                      </a:pPr>
                      <a:r>
                        <a:rPr lang="en-US" sz="1400" dirty="0">
                          <a:solidFill>
                            <a:schemeClr val="tx1"/>
                          </a:solidFill>
                          <a:effectLst/>
                        </a:rPr>
                        <a:t>Attack</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partial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a type of offensive action characterized by employment of firepower and maneuver to close with and destroy an enemy.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1"/>
                  </a:ext>
                </a:extLst>
              </a:tr>
              <a:tr h="756971">
                <a:tc>
                  <a:txBody>
                    <a:bodyPr/>
                    <a:lstStyle/>
                    <a:p>
                      <a:pPr marL="0" marR="0">
                        <a:lnSpc>
                          <a:spcPct val="115000"/>
                        </a:lnSpc>
                        <a:spcBef>
                          <a:spcPts val="0"/>
                        </a:spcBef>
                        <a:spcAft>
                          <a:spcPts val="0"/>
                        </a:spcAft>
                      </a:pPr>
                      <a:r>
                        <a:rPr lang="en-US" sz="1400">
                          <a:solidFill>
                            <a:schemeClr val="tx1"/>
                          </a:solidFill>
                          <a:effectLst/>
                        </a:rPr>
                        <a:t>Decontaminate</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purification making an area safe by absorbing, destroying, neutralizing, making harmless, or removing chemical, biological, or nuclear contamination.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2"/>
                  </a:ext>
                </a:extLst>
              </a:tr>
              <a:tr h="401735">
                <a:tc>
                  <a:txBody>
                    <a:bodyPr/>
                    <a:lstStyle/>
                    <a:p>
                      <a:pPr marL="0" marR="0">
                        <a:lnSpc>
                          <a:spcPct val="115000"/>
                        </a:lnSpc>
                        <a:spcBef>
                          <a:spcPts val="0"/>
                        </a:spcBef>
                        <a:spcAft>
                          <a:spcPts val="0"/>
                        </a:spcAft>
                      </a:pPr>
                      <a:r>
                        <a:rPr lang="en-US" sz="1400">
                          <a:solidFill>
                            <a:schemeClr val="tx1"/>
                          </a:solidFill>
                          <a:effectLst/>
                        </a:rPr>
                        <a:t>Demolish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destroy structures, facilities, or material by any available means.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3"/>
                  </a:ext>
                </a:extLst>
              </a:tr>
              <a:tr h="371976">
                <a:tc>
                  <a:txBody>
                    <a:bodyPr/>
                    <a:lstStyle/>
                    <a:p>
                      <a:pPr marL="0" marR="0">
                        <a:lnSpc>
                          <a:spcPct val="115000"/>
                        </a:lnSpc>
                        <a:spcBef>
                          <a:spcPts val="0"/>
                        </a:spcBef>
                        <a:spcAft>
                          <a:spcPts val="0"/>
                        </a:spcAft>
                      </a:pPr>
                      <a:r>
                        <a:rPr lang="en-US" sz="1400">
                          <a:solidFill>
                            <a:schemeClr val="tx1"/>
                          </a:solidFill>
                          <a:effectLst/>
                        </a:rPr>
                        <a:t>IlluminateArea</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locale lighting by searchlight or pyrotechnics.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4"/>
                  </a:ext>
                </a:extLst>
              </a:tr>
              <a:tr h="602601">
                <a:tc>
                  <a:txBody>
                    <a:bodyPr/>
                    <a:lstStyle/>
                    <a:p>
                      <a:pPr marL="0" marR="0">
                        <a:lnSpc>
                          <a:spcPct val="115000"/>
                        </a:lnSpc>
                        <a:spcBef>
                          <a:spcPts val="0"/>
                        </a:spcBef>
                        <a:spcAft>
                          <a:spcPts val="0"/>
                        </a:spcAft>
                      </a:pPr>
                      <a:r>
                        <a:rPr lang="en-US" sz="1400">
                          <a:solidFill>
                            <a:schemeClr val="tx1"/>
                          </a:solidFill>
                          <a:effectLst/>
                        </a:rPr>
                        <a:t>Jam</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deliberately radiate, re-radiate or reflect electromagnetic energy with the object of impairing the use of electronic devices or systems.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5"/>
                  </a:ext>
                </a:extLst>
              </a:tr>
              <a:tr h="602601">
                <a:tc>
                  <a:txBody>
                    <a:bodyPr/>
                    <a:lstStyle/>
                    <a:p>
                      <a:pPr marL="0" marR="0">
                        <a:lnSpc>
                          <a:spcPct val="115000"/>
                        </a:lnSpc>
                        <a:spcBef>
                          <a:spcPts val="0"/>
                        </a:spcBef>
                        <a:spcAft>
                          <a:spcPts val="0"/>
                        </a:spcAft>
                      </a:pPr>
                      <a:r>
                        <a:rPr lang="en-US" sz="1400">
                          <a:solidFill>
                            <a:schemeClr val="tx1"/>
                          </a:solidFill>
                          <a:effectLst/>
                        </a:rPr>
                        <a:t>MarkTarget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make visible (by the use of light, infrared, laser, smoke, etc.) of an object in order to allow its identification by another object.</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6"/>
                  </a:ext>
                </a:extLst>
              </a:tr>
              <a:tr h="750795">
                <a:tc>
                  <a:txBody>
                    <a:bodyPr/>
                    <a:lstStyle/>
                    <a:p>
                      <a:pPr marL="0" marR="0">
                        <a:lnSpc>
                          <a:spcPct val="115000"/>
                        </a:lnSpc>
                        <a:spcBef>
                          <a:spcPts val="0"/>
                        </a:spcBef>
                        <a:spcAft>
                          <a:spcPts val="0"/>
                        </a:spcAft>
                      </a:pPr>
                      <a:r>
                        <a:rPr lang="en-US" sz="1400" dirty="0" err="1">
                          <a:solidFill>
                            <a:schemeClr val="tx1"/>
                          </a:solidFill>
                          <a:effectLst/>
                        </a:rPr>
                        <a:t>MonitorTransmissions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electronic warfare support operations with a view to searching, locating, recording and analyzing radiated electromagnetic energy.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7"/>
                  </a:ext>
                </a:extLst>
              </a:tr>
              <a:tr h="250265">
                <a:tc>
                  <a:txBody>
                    <a:bodyPr/>
                    <a:lstStyle/>
                    <a:p>
                      <a:pPr marL="0" marR="0">
                        <a:lnSpc>
                          <a:spcPct val="115000"/>
                        </a:lnSpc>
                        <a:spcBef>
                          <a:spcPts val="0"/>
                        </a:spcBef>
                        <a:spcAft>
                          <a:spcPts val="0"/>
                        </a:spcAft>
                      </a:pPr>
                      <a:r>
                        <a:rPr lang="en-US" sz="1400">
                          <a:solidFill>
                            <a:schemeClr val="tx1"/>
                          </a:solidFill>
                          <a:effectLst/>
                        </a:rPr>
                        <a:t>Patrol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gather information or carry out a security mission.</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8"/>
                  </a:ext>
                </a:extLst>
              </a:tr>
              <a:tr h="250265">
                <a:tc>
                  <a:txBody>
                    <a:bodyPr/>
                    <a:lstStyle/>
                    <a:p>
                      <a:pPr marL="0" marR="0">
                        <a:lnSpc>
                          <a:spcPct val="115000"/>
                        </a:lnSpc>
                        <a:spcBef>
                          <a:spcPts val="0"/>
                        </a:spcBef>
                        <a:spcAft>
                          <a:spcPts val="0"/>
                        </a:spcAft>
                      </a:pPr>
                      <a:r>
                        <a:rPr lang="en-US" sz="1400">
                          <a:solidFill>
                            <a:schemeClr val="tx1"/>
                          </a:solidFill>
                          <a:effectLst/>
                        </a:rPr>
                        <a:t>Rendezvous</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Achieve a meeting at a specified time and place.</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9"/>
                  </a:ext>
                </a:extLst>
              </a:tr>
              <a:tr h="250265">
                <a:tc>
                  <a:txBody>
                    <a:bodyPr/>
                    <a:lstStyle/>
                    <a:p>
                      <a:pPr marL="0" marR="0">
                        <a:lnSpc>
                          <a:spcPct val="115000"/>
                        </a:lnSpc>
                        <a:spcBef>
                          <a:spcPts val="0"/>
                        </a:spcBef>
                        <a:spcAft>
                          <a:spcPts val="0"/>
                        </a:spcAft>
                      </a:pPr>
                      <a:r>
                        <a:rPr lang="en-US" sz="1400">
                          <a:solidFill>
                            <a:schemeClr val="tx1"/>
                          </a:solidFill>
                          <a:effectLst/>
                        </a:rPr>
                        <a:t>Reposition</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change position from one location to another.</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0"/>
                  </a:ext>
                </a:extLst>
              </a:tr>
              <a:tr h="500530">
                <a:tc>
                  <a:txBody>
                    <a:bodyPr/>
                    <a:lstStyle/>
                    <a:p>
                      <a:pPr marL="0" marR="0">
                        <a:lnSpc>
                          <a:spcPct val="115000"/>
                        </a:lnSpc>
                        <a:spcBef>
                          <a:spcPts val="0"/>
                        </a:spcBef>
                        <a:spcAft>
                          <a:spcPts val="0"/>
                        </a:spcAft>
                      </a:pPr>
                      <a:r>
                        <a:rPr lang="en-US" sz="1400">
                          <a:solidFill>
                            <a:schemeClr val="tx1"/>
                          </a:solidFill>
                          <a:effectLst/>
                        </a:rPr>
                        <a:t>SampleEnvironment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endParaRPr lang="en-US" sz="1400" dirty="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Collect environmental samples for testing for chemical compounds, biological creatures, or nuclear hazards.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1"/>
                  </a:ext>
                </a:extLst>
              </a:tr>
              <a:tr h="250265">
                <a:tc>
                  <a:txBody>
                    <a:bodyPr/>
                    <a:lstStyle/>
                    <a:p>
                      <a:pPr marL="0" marR="0">
                        <a:lnSpc>
                          <a:spcPct val="115000"/>
                        </a:lnSpc>
                        <a:spcBef>
                          <a:spcPts val="0"/>
                        </a:spcBef>
                        <a:spcAft>
                          <a:spcPts val="0"/>
                        </a:spcAft>
                      </a:pPr>
                      <a:r>
                        <a:rPr lang="en-US" sz="1400">
                          <a:solidFill>
                            <a:schemeClr val="tx1"/>
                          </a:solidFill>
                          <a:effectLst/>
                        </a:rPr>
                        <a:t>Search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look for lost or unlocated objects or persons.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2"/>
                  </a:ext>
                </a:extLst>
              </a:tr>
            </a:tbl>
          </a:graphicData>
        </a:graphic>
      </p:graphicFrame>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a:t>
            </a:fld>
            <a:endParaRPr lang="en-US"/>
          </a:p>
        </p:txBody>
      </p:sp>
      <p:sp>
        <p:nvSpPr>
          <p:cNvPr id="8" name="Title 1"/>
          <p:cNvSpPr txBox="1">
            <a:spLocks/>
          </p:cNvSpPr>
          <p:nvPr/>
        </p:nvSpPr>
        <p:spPr bwMode="auto">
          <a:xfrm>
            <a:off x="192321" y="5574048"/>
            <a:ext cx="1149329" cy="842357"/>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dirty="0">
                <a:solidFill>
                  <a:schemeClr val="accent1">
                    <a:lumMod val="50000"/>
                  </a:schemeClr>
                </a:solidFill>
                <a:hlinkClick r:id="" action="ppaction://noaction"/>
              </a:rPr>
              <a:t>More </a:t>
            </a:r>
          </a:p>
          <a:p>
            <a:r>
              <a:rPr lang="en-US" sz="1600" b="1" kern="0" dirty="0">
                <a:solidFill>
                  <a:schemeClr val="accent1">
                    <a:lumMod val="50000"/>
                  </a:schemeClr>
                </a:solidFill>
                <a:hlinkClick r:id="" action="ppaction://noaction"/>
              </a:rPr>
              <a:t>Goal Types Foreseen</a:t>
            </a:r>
            <a:endParaRPr lang="en-US" sz="1600" b="1" kern="0" dirty="0">
              <a:solidFill>
                <a:schemeClr val="accent1">
                  <a:lumMod val="50000"/>
                </a:schemeClr>
              </a:solidFill>
            </a:endParaRPr>
          </a:p>
        </p:txBody>
      </p:sp>
    </p:spTree>
    <p:extLst>
      <p:ext uri="{BB962C8B-B14F-4D97-AF65-F5344CB8AC3E}">
        <p14:creationId xmlns:p14="http://schemas.microsoft.com/office/powerpoint/2010/main" val="266238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521"/>
            <a:ext cx="9040792" cy="1249680"/>
          </a:xfrm>
        </p:spPr>
        <p:txBody>
          <a:bodyPr>
            <a:noAutofit/>
          </a:bodyPr>
          <a:lstStyle/>
          <a:p>
            <a:r>
              <a:rPr lang="en-US" sz="3200" dirty="0">
                <a:solidFill>
                  <a:srgbClr val="000000"/>
                </a:solidFill>
              </a:rPr>
              <a:t>Mission Execution Ontology (MEO) for Ethical Control of Unmanned Systems in Surrogate Scenarios</a:t>
            </a:r>
            <a:endParaRPr lang="en-US" sz="3200" dirty="0"/>
          </a:p>
        </p:txBody>
      </p:sp>
      <p:sp>
        <p:nvSpPr>
          <p:cNvPr id="5" name="Content Placeholder 2"/>
          <p:cNvSpPr txBox="1">
            <a:spLocks/>
          </p:cNvSpPr>
          <p:nvPr/>
        </p:nvSpPr>
        <p:spPr>
          <a:xfrm>
            <a:off x="188894" y="1536955"/>
            <a:ext cx="6333825" cy="53210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Autonomous Vehicle Command Language (AVCL) for Missions.</a:t>
            </a:r>
          </a:p>
          <a:p>
            <a:pPr lvl="1"/>
            <a:r>
              <a:rPr lang="en-US" sz="2000" dirty="0"/>
              <a:t>Declarative XML, years of NPS research.</a:t>
            </a:r>
          </a:p>
          <a:p>
            <a:r>
              <a:rPr lang="en-US" sz="2200" b="1" dirty="0"/>
              <a:t>Multiple Mission Representations.</a:t>
            </a:r>
          </a:p>
          <a:p>
            <a:pPr lvl="1"/>
            <a:r>
              <a:rPr lang="en-US" sz="2000" dirty="0"/>
              <a:t>Imperative commands (orders/waypoints/etc.).</a:t>
            </a:r>
          </a:p>
          <a:p>
            <a:pPr lvl="1"/>
            <a:r>
              <a:rPr lang="en-US" sz="2000" dirty="0"/>
              <a:t>Declarative commands (mission goals).</a:t>
            </a:r>
          </a:p>
          <a:p>
            <a:pPr lvl="1"/>
            <a:r>
              <a:rPr lang="en-US" sz="2000" dirty="0"/>
              <a:t>Mission results (order log, telemetry etc.).</a:t>
            </a:r>
          </a:p>
          <a:p>
            <a:pPr lvl="1"/>
            <a:r>
              <a:rPr lang="en-US" sz="2000" dirty="0"/>
              <a:t>Mission metadata for parameters, settings.</a:t>
            </a:r>
          </a:p>
          <a:p>
            <a:pPr lvl="1"/>
            <a:r>
              <a:rPr lang="en-US" sz="2000" dirty="0"/>
              <a:t>Lisp and Prolog examples (Bob McGhee, NPS).</a:t>
            </a:r>
          </a:p>
          <a:p>
            <a:r>
              <a:rPr lang="en-US" sz="2200" b="1" dirty="0"/>
              <a:t>Autonomous Unmanned Vehicle (AUV) Workbench Simulation and Visualization Support</a:t>
            </a:r>
          </a:p>
          <a:p>
            <a:pPr lvl="1"/>
            <a:r>
              <a:rPr lang="en-US" sz="2000" dirty="0"/>
              <a:t>Recently restored, debug testing commenced.</a:t>
            </a:r>
          </a:p>
          <a:p>
            <a:pPr lvl="1"/>
            <a:r>
              <a:rPr lang="en-US" sz="2000" dirty="0"/>
              <a:t>AVCL 2.1 is prior published version, centered on </a:t>
            </a:r>
            <a:r>
              <a:rPr lang="en-US" sz="2000" i="1" dirty="0"/>
              <a:t>syntactic validation</a:t>
            </a:r>
            <a:r>
              <a:rPr lang="en-US" sz="2000" dirty="0"/>
              <a:t>, solo robot operations.</a:t>
            </a:r>
          </a:p>
          <a:p>
            <a:pPr lvl="1"/>
            <a:r>
              <a:rPr lang="en-US" sz="2000" dirty="0"/>
              <a:t>AVCL 3.0 is new working version for testing range of multi-participant missions.</a:t>
            </a:r>
          </a:p>
        </p:txBody>
      </p:sp>
      <p:sp>
        <p:nvSpPr>
          <p:cNvPr id="6" name="Content Placeholder 5"/>
          <p:cNvSpPr txBox="1">
            <a:spLocks/>
          </p:cNvSpPr>
          <p:nvPr/>
        </p:nvSpPr>
        <p:spPr>
          <a:xfrm>
            <a:off x="6663861" y="1533463"/>
            <a:ext cx="5386996" cy="500544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Mission Execution Ontology (MEO) for Semantic Validation</a:t>
            </a:r>
          </a:p>
          <a:p>
            <a:pPr lvl="1"/>
            <a:r>
              <a:rPr lang="en-US" dirty="0"/>
              <a:t>Semantic Web framework of rules, relationships for </a:t>
            </a:r>
            <a:r>
              <a:rPr lang="en-US" i="1" dirty="0"/>
              <a:t>ethical validation.</a:t>
            </a:r>
          </a:p>
          <a:p>
            <a:pPr lvl="1"/>
            <a:r>
              <a:rPr lang="en-US" dirty="0"/>
              <a:t>Initial examples in IEEE JOE paper.</a:t>
            </a:r>
          </a:p>
          <a:p>
            <a:pPr lvl="1"/>
            <a:r>
              <a:rPr lang="en-US" dirty="0"/>
              <a:t>Retested using current Protégé, Jena tools.</a:t>
            </a:r>
          </a:p>
          <a:p>
            <a:pPr marL="457200" lvl="1" indent="0">
              <a:buNone/>
            </a:pPr>
            <a:endParaRPr lang="en-US" dirty="0"/>
          </a:p>
          <a:p>
            <a:r>
              <a:rPr lang="en-US" sz="2600" b="1" dirty="0"/>
              <a:t>Sailor Overboard and Other Missions</a:t>
            </a:r>
          </a:p>
          <a:p>
            <a:pPr lvl="1"/>
            <a:r>
              <a:rPr lang="en-US" dirty="0"/>
              <a:t>Hand-crafted triples using Turtle syntax.</a:t>
            </a:r>
          </a:p>
          <a:p>
            <a:pPr lvl="1"/>
            <a:r>
              <a:rPr lang="en-US" dirty="0"/>
              <a:t>Beginning to build unit testing framework.</a:t>
            </a:r>
          </a:p>
          <a:p>
            <a:pPr lvl="1"/>
            <a:r>
              <a:rPr lang="en-US" dirty="0"/>
              <a:t>Confirming correlation of AVCL information model to existing MEO ontology.</a:t>
            </a:r>
          </a:p>
          <a:p>
            <a:pPr lvl="1"/>
            <a:r>
              <a:rPr lang="en-US" dirty="0"/>
              <a:t>Automatic conversion of AVCL missions to match, thus accelerating multiple-mission testing on diverse systems.</a:t>
            </a:r>
          </a:p>
          <a:p>
            <a:pPr lvl="1"/>
            <a:r>
              <a:rPr lang="en-US" dirty="0"/>
              <a:t>Visualization, reporting via AUV Workbench can aid understanding, mission planning and further progress.</a:t>
            </a:r>
          </a:p>
        </p:txBody>
      </p:sp>
      <p:sp>
        <p:nvSpPr>
          <p:cNvPr id="7" name="Slide Number Placeholder 6"/>
          <p:cNvSpPr>
            <a:spLocks noGrp="1"/>
          </p:cNvSpPr>
          <p:nvPr>
            <p:ph type="sldNum" sz="quarter" idx="12"/>
          </p:nvPr>
        </p:nvSpPr>
        <p:spPr/>
        <p:txBody>
          <a:bodyPr/>
          <a:lstStyle/>
          <a:p>
            <a:fld id="{8D57DBB9-07C6-49AB-BFD5-E737C7E241F6}" type="slidenum">
              <a:rPr lang="en-US" smtClean="0"/>
              <a:pPr/>
              <a:t>18</a:t>
            </a:fld>
            <a:endParaRPr lang="en-US" dirty="0"/>
          </a:p>
        </p:txBody>
      </p:sp>
      <p:cxnSp>
        <p:nvCxnSpPr>
          <p:cNvPr id="8" name="Straight Connector 7"/>
          <p:cNvCxnSpPr/>
          <p:nvPr/>
        </p:nvCxnSpPr>
        <p:spPr>
          <a:xfrm>
            <a:off x="6522719" y="1361440"/>
            <a:ext cx="0" cy="54965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346200"/>
            <a:ext cx="12192000" cy="15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bwMode="auto">
          <a:xfrm>
            <a:off x="9982200" y="141665"/>
            <a:ext cx="2037806" cy="1066800"/>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Summary of relationships</a:t>
            </a:r>
          </a:p>
        </p:txBody>
      </p:sp>
    </p:spTree>
    <p:extLst>
      <p:ext uri="{BB962C8B-B14F-4D97-AF65-F5344CB8AC3E}">
        <p14:creationId xmlns:p14="http://schemas.microsoft.com/office/powerpoint/2010/main" val="3326983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91700" cy="1325563"/>
          </a:xfrm>
        </p:spPr>
        <p:txBody>
          <a:bodyPr/>
          <a:lstStyle/>
          <a:p>
            <a:r>
              <a:rPr lang="en-US" dirty="0"/>
              <a:t>Description Logic (DL) Rules provide basis for Mission Execution Ontology (MEO)</a:t>
            </a:r>
          </a:p>
        </p:txBody>
      </p:sp>
      <p:graphicFrame>
        <p:nvGraphicFramePr>
          <p:cNvPr id="4" name="Content Placeholder 3"/>
          <p:cNvGraphicFramePr>
            <a:graphicFrameLocks noGrp="1"/>
          </p:cNvGraphicFramePr>
          <p:nvPr>
            <p:ph idx="1"/>
          </p:nvPr>
        </p:nvGraphicFramePr>
        <p:xfrm>
          <a:off x="1519238" y="1804986"/>
          <a:ext cx="7324724" cy="4829176"/>
        </p:xfrm>
        <a:graphic>
          <a:graphicData uri="http://schemas.openxmlformats.org/drawingml/2006/table">
            <a:tbl>
              <a:tblPr firstRow="1" firstCol="1" bandRow="1">
                <a:tableStyleId>{5C22544A-7EE6-4342-B048-85BDC9FD1C3A}</a:tableStyleId>
              </a:tblPr>
              <a:tblGrid>
                <a:gridCol w="694757">
                  <a:extLst>
                    <a:ext uri="{9D8B030D-6E8A-4147-A177-3AD203B41FA5}">
                      <a16:colId xmlns:a16="http://schemas.microsoft.com/office/drawing/2014/main" val="3031951417"/>
                    </a:ext>
                  </a:extLst>
                </a:gridCol>
                <a:gridCol w="3320773">
                  <a:extLst>
                    <a:ext uri="{9D8B030D-6E8A-4147-A177-3AD203B41FA5}">
                      <a16:colId xmlns:a16="http://schemas.microsoft.com/office/drawing/2014/main" val="978523250"/>
                    </a:ext>
                  </a:extLst>
                </a:gridCol>
                <a:gridCol w="3309194">
                  <a:extLst>
                    <a:ext uri="{9D8B030D-6E8A-4147-A177-3AD203B41FA5}">
                      <a16:colId xmlns:a16="http://schemas.microsoft.com/office/drawing/2014/main" val="741603402"/>
                    </a:ext>
                  </a:extLst>
                </a:gridCol>
              </a:tblGrid>
              <a:tr h="248414">
                <a:tc>
                  <a:txBody>
                    <a:bodyPr/>
                    <a:lstStyle/>
                    <a:p>
                      <a:pPr marL="0" marR="0">
                        <a:spcBef>
                          <a:spcPts val="0"/>
                        </a:spcBef>
                        <a:spcAft>
                          <a:spcPts val="0"/>
                        </a:spcAft>
                      </a:pPr>
                      <a:r>
                        <a:rPr lang="en-US" sz="1200">
                          <a:effectLst/>
                        </a:rPr>
                        <a:t>Rules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Description Logic Equations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Plain-language description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111106188"/>
                  </a:ext>
                </a:extLst>
              </a:tr>
              <a:tr h="248414">
                <a:tc gridSpan="3">
                  <a:txBody>
                    <a:bodyPr/>
                    <a:lstStyle/>
                    <a:p>
                      <a:pPr marL="0" marR="0">
                        <a:spcBef>
                          <a:spcPts val="0"/>
                        </a:spcBef>
                        <a:spcAft>
                          <a:spcPts val="0"/>
                        </a:spcAft>
                      </a:pPr>
                      <a:r>
                        <a:rPr lang="en-US" sz="1200" dirty="0">
                          <a:effectLst/>
                        </a:rPr>
                        <a:t>M = Mission Rules</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5562189"/>
                  </a:ext>
                </a:extLst>
              </a:tr>
              <a:tr h="476956">
                <a:tc>
                  <a:txBody>
                    <a:bodyPr/>
                    <a:lstStyle/>
                    <a:p>
                      <a:pPr marL="0" marR="0">
                        <a:spcBef>
                          <a:spcPts val="0"/>
                        </a:spcBef>
                        <a:spcAft>
                          <a:spcPts val="0"/>
                        </a:spcAft>
                      </a:pPr>
                      <a:r>
                        <a:rPr lang="en-US" sz="1200">
                          <a:effectLst/>
                        </a:rPr>
                        <a:t>M1</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startsWith.Goal ⊓ =1startsWith.Goal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start with a Goal and must start with exactly one 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30580984"/>
                  </a:ext>
                </a:extLst>
              </a:tr>
              <a:tr h="476956">
                <a:tc>
                  <a:txBody>
                    <a:bodyPr/>
                    <a:lstStyle/>
                    <a:p>
                      <a:pPr marL="0" marR="0">
                        <a:spcBef>
                          <a:spcPts val="0"/>
                        </a:spcBef>
                        <a:spcAft>
                          <a:spcPts val="0"/>
                        </a:spcAft>
                      </a:pPr>
                      <a:r>
                        <a:rPr lang="en-US" sz="1200">
                          <a:effectLst/>
                        </a:rPr>
                        <a:t>M2</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includes.Goal ⊓ </a:t>
                      </a:r>
                      <a:r>
                        <a:rPr lang="en-US" sz="1200">
                          <a:effectLst/>
                          <a:sym typeface="Symbol" panose="05050102010706020507" pitchFamily="18" charset="2"/>
                        </a:rPr>
                        <a:t></a:t>
                      </a:r>
                      <a:r>
                        <a:rPr lang="en-US" sz="1200">
                          <a:effectLst/>
                        </a:rPr>
                        <a:t>1includes.Goal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include Goals and must include one of more Goals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29175225"/>
                  </a:ext>
                </a:extLst>
              </a:tr>
              <a:tr h="496829">
                <a:tc>
                  <a:txBody>
                    <a:bodyPr/>
                    <a:lstStyle/>
                    <a:p>
                      <a:pPr marL="0" marR="0">
                        <a:spcBef>
                          <a:spcPts val="0"/>
                        </a:spcBef>
                        <a:spcAft>
                          <a:spcPts val="0"/>
                        </a:spcAft>
                      </a:pPr>
                      <a:r>
                        <a:rPr lang="en-US" sz="1200">
                          <a:effectLst/>
                        </a:rPr>
                        <a:t>M3</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hasConstraint.Constraint</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constrained by Constraints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44185092"/>
                  </a:ext>
                </a:extLst>
              </a:tr>
              <a:tr h="476956">
                <a:tc>
                  <a:txBody>
                    <a:bodyPr/>
                    <a:lstStyle/>
                    <a:p>
                      <a:pPr marL="0" marR="0">
                        <a:spcBef>
                          <a:spcPts val="0"/>
                        </a:spcBef>
                        <a:spcAft>
                          <a:spcPts val="0"/>
                        </a:spcAft>
                      </a:pPr>
                      <a:r>
                        <a:rPr lang="en-US" sz="1200">
                          <a:effectLst/>
                        </a:rPr>
                        <a:t>M4</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startsWith ⊑ includes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must include the Goal that it starts with</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208721126"/>
                  </a:ext>
                </a:extLst>
              </a:tr>
              <a:tr h="496829">
                <a:tc>
                  <a:txBody>
                    <a:bodyPr/>
                    <a:lstStyle/>
                    <a:p>
                      <a:pPr marL="0" marR="0">
                        <a:spcBef>
                          <a:spcPts val="0"/>
                        </a:spcBef>
                        <a:spcAft>
                          <a:spcPts val="0"/>
                        </a:spcAft>
                      </a:pPr>
                      <a:r>
                        <a:rPr lang="en-US" sz="1200">
                          <a:effectLst/>
                        </a:rPr>
                        <a:t>M5</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performableBy.Vehicle</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performed by a Vehicle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216109969"/>
                  </a:ext>
                </a:extLst>
              </a:tr>
              <a:tr h="953911">
                <a:tc>
                  <a:txBody>
                    <a:bodyPr/>
                    <a:lstStyle/>
                    <a:p>
                      <a:pPr marL="0" marR="0">
                        <a:spcBef>
                          <a:spcPts val="0"/>
                        </a:spcBef>
                        <a:spcAft>
                          <a:spcPts val="0"/>
                        </a:spcAft>
                      </a:pPr>
                      <a:r>
                        <a:rPr lang="en-US" sz="1200">
                          <a:effectLst/>
                        </a:rPr>
                        <a:t>M6</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Cannot be expressed in DL</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cannot be performable by a Vehicle unless that Vehicle has the ability to identify all Constraints associated with that mission</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6479055"/>
                  </a:ext>
                </a:extLst>
              </a:tr>
              <a:tr h="953911">
                <a:tc>
                  <a:txBody>
                    <a:bodyPr/>
                    <a:lstStyle/>
                    <a:p>
                      <a:pPr marL="0" marR="0">
                        <a:spcBef>
                          <a:spcPts val="0"/>
                        </a:spcBef>
                        <a:spcAft>
                          <a:spcPts val="0"/>
                        </a:spcAft>
                      </a:pPr>
                      <a:r>
                        <a:rPr lang="en-US" sz="1200">
                          <a:effectLst/>
                        </a:rPr>
                        <a:t>M7</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Cannot be expressed in DL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A Mission cannot be performable by a Vehicle unless that Vehicle has the capability to accomplish all Goals included in that Mission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38929484"/>
                  </a:ext>
                </a:extLst>
              </a:tr>
            </a:tbl>
          </a:graphicData>
        </a:graphic>
      </p:graphicFrame>
      <p:sp>
        <p:nvSpPr>
          <p:cNvPr id="6" name="TextBox 5"/>
          <p:cNvSpPr txBox="1"/>
          <p:nvPr/>
        </p:nvSpPr>
        <p:spPr>
          <a:xfrm>
            <a:off x="9205911" y="3552825"/>
            <a:ext cx="2767013" cy="923330"/>
          </a:xfrm>
          <a:prstGeom prst="rect">
            <a:avLst/>
          </a:prstGeom>
          <a:noFill/>
          <a:ln>
            <a:solidFill>
              <a:srgbClr val="002060"/>
            </a:solidFill>
          </a:ln>
        </p:spPr>
        <p:txBody>
          <a:bodyPr wrap="square" rtlCol="0">
            <a:spAutoFit/>
          </a:bodyPr>
          <a:lstStyle/>
          <a:p>
            <a:pPr algn="ctr"/>
            <a:r>
              <a:rPr lang="en-US" dirty="0"/>
              <a:t>Excerpted from full</a:t>
            </a:r>
          </a:p>
          <a:p>
            <a:pPr algn="ctr"/>
            <a:r>
              <a:rPr lang="en-US" dirty="0">
                <a:hlinkClick r:id="rId3"/>
              </a:rPr>
              <a:t>Mission Execution Ontology Decision Logic Tables</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19</a:t>
            </a:fld>
            <a:endParaRPr lang="en-US"/>
          </a:p>
        </p:txBody>
      </p:sp>
      <p:sp>
        <p:nvSpPr>
          <p:cNvPr id="8" name="TextBox 7"/>
          <p:cNvSpPr txBox="1"/>
          <p:nvPr/>
        </p:nvSpPr>
        <p:spPr>
          <a:xfrm>
            <a:off x="9053511" y="4769921"/>
            <a:ext cx="2919413" cy="1477328"/>
          </a:xfrm>
          <a:prstGeom prst="rect">
            <a:avLst/>
          </a:prstGeom>
          <a:noFill/>
        </p:spPr>
        <p:txBody>
          <a:bodyPr wrap="square" rtlCol="0">
            <a:spAutoFit/>
          </a:bodyPr>
          <a:lstStyle/>
          <a:p>
            <a:pPr algn="ctr"/>
            <a:r>
              <a:rPr lang="en-US" dirty="0"/>
              <a:t>Original author: Duane Davis</a:t>
            </a:r>
          </a:p>
          <a:p>
            <a:pPr algn="ctr"/>
            <a:r>
              <a:rPr lang="en-US" dirty="0"/>
              <a:t>Model updated by Curtis Blais in collaboration with Raytheon engineers through NPS-Raytheon CRADA</a:t>
            </a:r>
          </a:p>
        </p:txBody>
      </p:sp>
    </p:spTree>
    <p:extLst>
      <p:ext uri="{BB962C8B-B14F-4D97-AF65-F5344CB8AC3E}">
        <p14:creationId xmlns:p14="http://schemas.microsoft.com/office/powerpoint/2010/main" val="20902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2E8D-6629-429F-81B0-03E2F42B75A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3CE2C1F5-F837-4AC0-9AB0-896C629076FC}"/>
              </a:ext>
            </a:extLst>
          </p:cNvPr>
          <p:cNvSpPr>
            <a:spLocks noGrp="1"/>
          </p:cNvSpPr>
          <p:nvPr>
            <p:ph idx="1"/>
          </p:nvPr>
        </p:nvSpPr>
        <p:spPr>
          <a:xfrm>
            <a:off x="838200" y="1825624"/>
            <a:ext cx="10515600" cy="4530725"/>
          </a:xfrm>
        </p:spPr>
        <p:txBody>
          <a:bodyPr>
            <a:normAutofit lnSpcReduction="10000"/>
          </a:bodyPr>
          <a:lstStyle/>
          <a:p>
            <a:pPr marL="0" indent="0">
              <a:buNone/>
            </a:pPr>
            <a:r>
              <a:rPr lang="en-US" dirty="0"/>
              <a:t>This paper was ably distilled by Carl Anderson based on a project report by Don Brutzman, Curt Blais and Sinker Wu.  Collaborative work is performed under a cooperative Research and Development Agreement (CRADA) between NPS and Raytheon. No dissemination restrictions exist for any work on Ethical Control of Unmanned Systems.</a:t>
            </a:r>
          </a:p>
          <a:p>
            <a:pPr marL="0" indent="0">
              <a:buNone/>
            </a:pPr>
            <a:endParaRPr lang="en-US" dirty="0"/>
          </a:p>
          <a:p>
            <a:pPr marL="0" indent="0">
              <a:buNone/>
            </a:pPr>
            <a:r>
              <a:rPr lang="en-US" dirty="0"/>
              <a:t>We thank Robert B. McGhee, Duane T. Davis, colleagues and numerous students for fundamental contributions over the past 30 years.</a:t>
            </a:r>
          </a:p>
          <a:p>
            <a:pPr marL="0" indent="0">
              <a:buNone/>
            </a:pPr>
            <a:endParaRPr lang="en-US" dirty="0"/>
          </a:p>
          <a:p>
            <a:pPr marL="0" indent="0">
              <a:buNone/>
            </a:pPr>
            <a:r>
              <a:rPr lang="en-US" dirty="0"/>
              <a:t>We dedicate this paper to the memory of Dr. Richard Markeloff with thanks for his many guiding insights.</a:t>
            </a:r>
          </a:p>
        </p:txBody>
      </p:sp>
      <p:sp>
        <p:nvSpPr>
          <p:cNvPr id="4" name="Slide Number Placeholder 3">
            <a:extLst>
              <a:ext uri="{FF2B5EF4-FFF2-40B4-BE49-F238E27FC236}">
                <a16:creationId xmlns:a16="http://schemas.microsoft.com/office/drawing/2014/main" id="{58CEDBAE-ED5F-4367-8C7D-A192063C1161}"/>
              </a:ext>
            </a:extLst>
          </p:cNvPr>
          <p:cNvSpPr>
            <a:spLocks noGrp="1"/>
          </p:cNvSpPr>
          <p:nvPr>
            <p:ph type="sldNum" sz="quarter" idx="12"/>
          </p:nvPr>
        </p:nvSpPr>
        <p:spPr/>
        <p:txBody>
          <a:bodyPr/>
          <a:lstStyle/>
          <a:p>
            <a:fld id="{B31A39DF-61A9-4ACA-B734-536BAC9BE44A}" type="slidenum">
              <a:rPr lang="en-US" smtClean="0"/>
              <a:t>2</a:t>
            </a:fld>
            <a:endParaRPr lang="en-US"/>
          </a:p>
        </p:txBody>
      </p:sp>
    </p:spTree>
    <p:extLst>
      <p:ext uri="{BB962C8B-B14F-4D97-AF65-F5344CB8AC3E}">
        <p14:creationId xmlns:p14="http://schemas.microsoft.com/office/powerpoint/2010/main" val="104208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20</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168" y="0"/>
            <a:ext cx="8077664" cy="6858000"/>
          </a:xfrm>
          <a:prstGeom prst="rect">
            <a:avLst/>
          </a:prstGeom>
        </p:spPr>
      </p:pic>
    </p:spTree>
    <p:extLst>
      <p:ext uri="{BB962C8B-B14F-4D97-AF65-F5344CB8AC3E}">
        <p14:creationId xmlns:p14="http://schemas.microsoft.com/office/powerpoint/2010/main" val="3814356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itle 4"/>
          <p:cNvSpPr txBox="1">
            <a:spLocks/>
          </p:cNvSpPr>
          <p:nvPr/>
        </p:nvSpPr>
        <p:spPr>
          <a:xfrm>
            <a:off x="107286" y="4310646"/>
            <a:ext cx="2974582" cy="1353181"/>
          </a:xfrm>
          <a:prstGeom prst="rect">
            <a:avLst/>
          </a:prstGeom>
          <a:solidFill>
            <a:schemeClr val="bg1"/>
          </a:solidFill>
          <a:ln>
            <a:solidFill>
              <a:schemeClr val="accent5">
                <a:lumMod val="75000"/>
              </a:schemeClr>
            </a:solidFill>
          </a:ln>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hlinkClick r:id="rId4"/>
              </a:rPr>
              <a:t>Mission Execution Ontology (MEO) source</a:t>
            </a:r>
            <a:br>
              <a:rPr lang="en-US" sz="2400" dirty="0"/>
            </a:br>
            <a:br>
              <a:rPr lang="en-US" sz="1000" dirty="0"/>
            </a:br>
            <a:r>
              <a:rPr lang="en-US" sz="1000" dirty="0"/>
              <a:t> </a:t>
            </a:r>
            <a:r>
              <a:rPr lang="en-US" sz="2400" dirty="0"/>
              <a:t>implemented, tested </a:t>
            </a:r>
            <a:br>
              <a:rPr lang="en-US" sz="2400" dirty="0"/>
            </a:br>
            <a:r>
              <a:rPr lang="en-US" sz="2400" dirty="0"/>
              <a:t>using Protégé tool </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21</a:t>
            </a:fld>
            <a:endParaRPr lang="en-US"/>
          </a:p>
        </p:txBody>
      </p:sp>
    </p:spTree>
    <p:extLst>
      <p:ext uri="{BB962C8B-B14F-4D97-AF65-F5344CB8AC3E}">
        <p14:creationId xmlns:p14="http://schemas.microsoft.com/office/powerpoint/2010/main" val="252165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2563D-6FF3-4754-8FF9-F0AA5FF16CE6}"/>
              </a:ext>
            </a:extLst>
          </p:cNvPr>
          <p:cNvSpPr>
            <a:spLocks noGrp="1"/>
          </p:cNvSpPr>
          <p:nvPr>
            <p:ph type="title"/>
          </p:nvPr>
        </p:nvSpPr>
        <p:spPr>
          <a:xfrm>
            <a:off x="831850" y="1394927"/>
            <a:ext cx="10515600" cy="2439956"/>
          </a:xfrm>
        </p:spPr>
        <p:txBody>
          <a:bodyPr>
            <a:normAutofit/>
          </a:bodyPr>
          <a:lstStyle/>
          <a:p>
            <a:r>
              <a:rPr lang="en-US" sz="5000" dirty="0"/>
              <a:t>Variations on a theme:  Sailor Overboard</a:t>
            </a:r>
          </a:p>
        </p:txBody>
      </p:sp>
      <p:sp>
        <p:nvSpPr>
          <p:cNvPr id="6" name="Text Placeholder 5">
            <a:extLst>
              <a:ext uri="{FF2B5EF4-FFF2-40B4-BE49-F238E27FC236}">
                <a16:creationId xmlns:a16="http://schemas.microsoft.com/office/drawing/2014/main" id="{70C654A8-D097-4411-AF42-27283561ACF8}"/>
              </a:ext>
            </a:extLst>
          </p:cNvPr>
          <p:cNvSpPr>
            <a:spLocks noGrp="1"/>
          </p:cNvSpPr>
          <p:nvPr>
            <p:ph type="body" idx="1"/>
          </p:nvPr>
        </p:nvSpPr>
        <p:spPr>
          <a:xfrm>
            <a:off x="831850" y="4376058"/>
            <a:ext cx="10515600" cy="2100814"/>
          </a:xfrm>
        </p:spPr>
        <p:txBody>
          <a:bodyPr anchor="ctr">
            <a:normAutofit/>
          </a:bodyPr>
          <a:lstStyle/>
          <a:p>
            <a:r>
              <a:rPr lang="en-US" dirty="0"/>
              <a:t>Every sailor on board knows what to do.  Will our robots perform well with others?</a:t>
            </a:r>
          </a:p>
          <a:p>
            <a:endParaRPr lang="en-US" dirty="0"/>
          </a:p>
          <a:p>
            <a:r>
              <a:rPr lang="en-US" dirty="0"/>
              <a:t>Buckle your safety belts, we will move fast!</a:t>
            </a:r>
          </a:p>
        </p:txBody>
      </p:sp>
      <p:sp>
        <p:nvSpPr>
          <p:cNvPr id="4" name="Slide Number Placeholder 3">
            <a:extLst>
              <a:ext uri="{FF2B5EF4-FFF2-40B4-BE49-F238E27FC236}">
                <a16:creationId xmlns:a16="http://schemas.microsoft.com/office/drawing/2014/main" id="{34233F9C-57A8-4294-8BDC-2993FFF9D5C0}"/>
              </a:ext>
            </a:extLst>
          </p:cNvPr>
          <p:cNvSpPr>
            <a:spLocks noGrp="1"/>
          </p:cNvSpPr>
          <p:nvPr>
            <p:ph type="sldNum" sz="quarter" idx="12"/>
          </p:nvPr>
        </p:nvSpPr>
        <p:spPr/>
        <p:txBody>
          <a:bodyPr/>
          <a:lstStyle/>
          <a:p>
            <a:fld id="{B31A39DF-61A9-4ACA-B734-536BAC9BE44A}" type="slidenum">
              <a:rPr lang="en-US" smtClean="0"/>
              <a:t>22</a:t>
            </a:fld>
            <a:endParaRPr lang="en-US"/>
          </a:p>
        </p:txBody>
      </p:sp>
    </p:spTree>
    <p:extLst>
      <p:ext uri="{BB962C8B-B14F-4D97-AF65-F5344CB8AC3E}">
        <p14:creationId xmlns:p14="http://schemas.microsoft.com/office/powerpoint/2010/main" val="336727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018" y="365125"/>
            <a:ext cx="8769927" cy="1325563"/>
          </a:xfrm>
        </p:spPr>
        <p:txBody>
          <a:bodyPr/>
          <a:lstStyle/>
          <a:p>
            <a:r>
              <a:rPr lang="en-US" dirty="0"/>
              <a:t>Sailor overboard mission diagram</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23</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913" y="0"/>
            <a:ext cx="9234173" cy="6858000"/>
          </a:xfrm>
          <a:prstGeom prst="rect">
            <a:avLst/>
          </a:prstGeom>
        </p:spPr>
      </p:pic>
    </p:spTree>
    <p:extLst>
      <p:ext uri="{BB962C8B-B14F-4D97-AF65-F5344CB8AC3E}">
        <p14:creationId xmlns:p14="http://schemas.microsoft.com/office/powerpoint/2010/main" val="29615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38200" y="1576713"/>
            <a:ext cx="10163977" cy="5127584"/>
            <a:chOff x="554183" y="1572174"/>
            <a:chExt cx="10058400" cy="485341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4183" y="1572174"/>
              <a:ext cx="10058400" cy="4853419"/>
            </a:xfrm>
            <a:prstGeom prst="rect">
              <a:avLst/>
            </a:prstGeom>
          </p:spPr>
        </p:pic>
        <p:sp>
          <p:nvSpPr>
            <p:cNvPr id="5" name="Rectangle 4"/>
            <p:cNvSpPr/>
            <p:nvPr/>
          </p:nvSpPr>
          <p:spPr bwMode="auto">
            <a:xfrm>
              <a:off x="9351034" y="3804249"/>
              <a:ext cx="1076935" cy="491706"/>
            </a:xfrm>
            <a:prstGeom prst="rect">
              <a:avLst/>
            </a:prstGeom>
            <a:solidFill>
              <a:schemeClr val="bg1"/>
            </a:solidFill>
            <a:ln w="12700" algn="ctr">
              <a:noFill/>
              <a:miter lim="800000"/>
              <a:headEnd/>
              <a:tailEnd/>
            </a:ln>
          </p:spPr>
          <p:txBody>
            <a:bodyPr wrap="none" rtlCol="0" anchor="ctr"/>
            <a:lstStyle/>
            <a:p>
              <a:pPr algn="ctr"/>
              <a:endParaRPr lang="en-US" dirty="0" err="1"/>
            </a:p>
          </p:txBody>
        </p:sp>
      </p:grpSp>
      <p:sp>
        <p:nvSpPr>
          <p:cNvPr id="7" name="Slide Number Placeholder 6"/>
          <p:cNvSpPr>
            <a:spLocks noGrp="1"/>
          </p:cNvSpPr>
          <p:nvPr>
            <p:ph type="sldNum" sz="quarter" idx="12"/>
          </p:nvPr>
        </p:nvSpPr>
        <p:spPr/>
        <p:txBody>
          <a:bodyPr/>
          <a:lstStyle/>
          <a:p>
            <a:fld id="{8F304BE6-A6EC-44DD-A690-28101BD4548D}" type="slidenum">
              <a:rPr lang="en-US" smtClean="0"/>
              <a:t>24</a:t>
            </a:fld>
            <a:endParaRPr lang="en-US"/>
          </a:p>
        </p:txBody>
      </p:sp>
      <p:sp>
        <p:nvSpPr>
          <p:cNvPr id="2" name="Title 1"/>
          <p:cNvSpPr>
            <a:spLocks noGrp="1"/>
          </p:cNvSpPr>
          <p:nvPr>
            <p:ph type="title"/>
          </p:nvPr>
        </p:nvSpPr>
        <p:spPr>
          <a:xfrm>
            <a:off x="312516" y="276743"/>
            <a:ext cx="11879484" cy="1325563"/>
          </a:xfrm>
        </p:spPr>
        <p:txBody>
          <a:bodyPr>
            <a:noAutofit/>
          </a:bodyPr>
          <a:lstStyle/>
          <a:p>
            <a:r>
              <a:rPr lang="en-US" sz="3600" dirty="0">
                <a:solidFill>
                  <a:srgbClr val="000000"/>
                </a:solidFill>
              </a:rPr>
              <a:t>Ethical Control of Unmanned Systems in a Surrogate Scenario: </a:t>
            </a:r>
            <a:r>
              <a:rPr lang="en-US" sz="3600" dirty="0"/>
              <a:t>Sailor Overboard Mission defined using the MEO Ontology</a:t>
            </a:r>
          </a:p>
        </p:txBody>
      </p:sp>
      <p:sp>
        <p:nvSpPr>
          <p:cNvPr id="8" name="Title 4"/>
          <p:cNvSpPr txBox="1">
            <a:spLocks/>
          </p:cNvSpPr>
          <p:nvPr/>
        </p:nvSpPr>
        <p:spPr>
          <a:xfrm>
            <a:off x="838200" y="4912838"/>
            <a:ext cx="3813418" cy="1273831"/>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Current work is designing,</a:t>
            </a:r>
          </a:p>
          <a:p>
            <a:pPr algn="ctr"/>
            <a:r>
              <a:rPr lang="en-US" sz="2400" dirty="0"/>
              <a:t>building and testing a set </a:t>
            </a:r>
          </a:p>
          <a:p>
            <a:pPr algn="ctr"/>
            <a:r>
              <a:rPr lang="en-US" sz="2400" dirty="0"/>
              <a:t>of exemplar missions</a:t>
            </a:r>
          </a:p>
        </p:txBody>
      </p:sp>
    </p:spTree>
    <p:extLst>
      <p:ext uri="{BB962C8B-B14F-4D97-AF65-F5344CB8AC3E}">
        <p14:creationId xmlns:p14="http://schemas.microsoft.com/office/powerpoint/2010/main" val="268831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838" y="-52083"/>
            <a:ext cx="10515600" cy="612936"/>
          </a:xfrm>
        </p:spPr>
        <p:txBody>
          <a:bodyPr>
            <a:normAutofit/>
          </a:bodyPr>
          <a:lstStyle/>
          <a:p>
            <a:pPr algn="ctr"/>
            <a:r>
              <a:rPr lang="en-US" sz="2800" b="1" dirty="0">
                <a:hlinkClick r:id="rId3"/>
              </a:rPr>
              <a:t>SailorOverboard.xml</a:t>
            </a:r>
            <a:r>
              <a:rPr lang="en-US" sz="2800" b="1" dirty="0"/>
              <a:t> in gitlab.nps.edu version control</a:t>
            </a:r>
            <a:endParaRPr lang="en-US" sz="2800" dirty="0"/>
          </a:p>
        </p:txBody>
      </p:sp>
      <p:pic>
        <p:nvPicPr>
          <p:cNvPr id="3" name="Picture 2"/>
          <p:cNvPicPr>
            <a:picLocks noChangeAspect="1"/>
          </p:cNvPicPr>
          <p:nvPr/>
        </p:nvPicPr>
        <p:blipFill>
          <a:blip r:embed="rId4"/>
          <a:stretch>
            <a:fillRect/>
          </a:stretch>
        </p:blipFill>
        <p:spPr>
          <a:xfrm>
            <a:off x="0" y="455108"/>
            <a:ext cx="12078182" cy="640289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25</a:t>
            </a:fld>
            <a:endParaRPr lang="en-US"/>
          </a:p>
        </p:txBody>
      </p:sp>
    </p:spTree>
    <p:extLst>
      <p:ext uri="{BB962C8B-B14F-4D97-AF65-F5344CB8AC3E}">
        <p14:creationId xmlns:p14="http://schemas.microsoft.com/office/powerpoint/2010/main" val="106946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4" name="Title 3"/>
          <p:cNvSpPr>
            <a:spLocks noGrp="1"/>
          </p:cNvSpPr>
          <p:nvPr>
            <p:ph type="title"/>
          </p:nvPr>
        </p:nvSpPr>
        <p:spPr>
          <a:xfrm>
            <a:off x="4239492" y="985057"/>
            <a:ext cx="7797338" cy="635924"/>
          </a:xfrm>
          <a:solidFill>
            <a:schemeClr val="bg1"/>
          </a:solidFill>
          <a:ln>
            <a:solidFill>
              <a:schemeClr val="tx2"/>
            </a:solidFill>
          </a:ln>
        </p:spPr>
        <p:txBody>
          <a:bodyPr>
            <a:normAutofit fontScale="90000"/>
          </a:bodyPr>
          <a:lstStyle/>
          <a:p>
            <a:r>
              <a:rPr lang="en-US" b="1" dirty="0"/>
              <a:t>Sailor overboard mission orders AVCL</a:t>
            </a:r>
          </a:p>
        </p:txBody>
      </p:sp>
      <p:sp>
        <p:nvSpPr>
          <p:cNvPr id="5" name="Slide Number Placeholder 5"/>
          <p:cNvSpPr>
            <a:spLocks noGrp="1"/>
          </p:cNvSpPr>
          <p:nvPr>
            <p:ph type="sldNum" sz="quarter" idx="12"/>
          </p:nvPr>
        </p:nvSpPr>
        <p:spPr>
          <a:xfrm>
            <a:off x="8610600" y="6264910"/>
            <a:ext cx="2743200" cy="365125"/>
          </a:xfrm>
        </p:spPr>
        <p:txBody>
          <a:bodyPr/>
          <a:lstStyle/>
          <a:p>
            <a:fld id="{B31A39DF-61A9-4ACA-B734-536BAC9BE44A}" type="slidenum">
              <a:rPr lang="en-US" smtClean="0"/>
              <a:t>26</a:t>
            </a:fld>
            <a:endParaRPr lang="en-US"/>
          </a:p>
        </p:txBody>
      </p:sp>
    </p:spTree>
    <p:extLst>
      <p:ext uri="{BB962C8B-B14F-4D97-AF65-F5344CB8AC3E}">
        <p14:creationId xmlns:p14="http://schemas.microsoft.com/office/powerpoint/2010/main" val="217558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91" y="12467"/>
            <a:ext cx="12150441" cy="6831065"/>
          </a:xfrm>
          <a:prstGeom prst="rect">
            <a:avLst/>
          </a:prstGeom>
        </p:spPr>
      </p:pic>
      <p:sp>
        <p:nvSpPr>
          <p:cNvPr id="2" name="Title 1"/>
          <p:cNvSpPr>
            <a:spLocks noGrp="1"/>
          </p:cNvSpPr>
          <p:nvPr>
            <p:ph type="title"/>
          </p:nvPr>
        </p:nvSpPr>
        <p:spPr>
          <a:xfrm>
            <a:off x="5503028" y="2310941"/>
            <a:ext cx="6458986" cy="519546"/>
          </a:xfrm>
          <a:solidFill>
            <a:schemeClr val="bg1"/>
          </a:solidFill>
          <a:ln>
            <a:solidFill>
              <a:schemeClr val="tx1"/>
            </a:solidFill>
          </a:ln>
        </p:spPr>
        <p:txBody>
          <a:bodyPr>
            <a:normAutofit fontScale="90000"/>
          </a:bodyPr>
          <a:lstStyle/>
          <a:p>
            <a:pPr algn="ctr"/>
            <a:r>
              <a:rPr lang="en-US" sz="4000" b="1" dirty="0"/>
              <a:t>Sailor overboard mission .</a:t>
            </a:r>
            <a:r>
              <a:rPr lang="en-US" sz="4000" b="1" dirty="0" err="1"/>
              <a:t>ttl</a:t>
            </a:r>
            <a:r>
              <a:rPr lang="en-US" sz="4000" b="1" dirty="0"/>
              <a:t> Turtle</a:t>
            </a:r>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27</a:t>
            </a:fld>
            <a:endParaRPr lang="en-US"/>
          </a:p>
        </p:txBody>
      </p:sp>
    </p:spTree>
    <p:extLst>
      <p:ext uri="{BB962C8B-B14F-4D97-AF65-F5344CB8AC3E}">
        <p14:creationId xmlns:p14="http://schemas.microsoft.com/office/powerpoint/2010/main" val="3845950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28</a:t>
            </a:fld>
            <a:endParaRPr lang="en-US"/>
          </a:p>
        </p:txBody>
      </p:sp>
      <p:pic>
        <p:nvPicPr>
          <p:cNvPr id="4" name="Picture 3"/>
          <p:cNvPicPr>
            <a:picLocks noChangeAspect="1"/>
          </p:cNvPicPr>
          <p:nvPr/>
        </p:nvPicPr>
        <p:blipFill>
          <a:blip r:embed="rId3"/>
          <a:stretch>
            <a:fillRect/>
          </a:stretch>
        </p:blipFill>
        <p:spPr>
          <a:xfrm>
            <a:off x="-1" y="0"/>
            <a:ext cx="7907921" cy="6858000"/>
          </a:xfrm>
          <a:prstGeom prst="rect">
            <a:avLst/>
          </a:prstGeom>
        </p:spPr>
      </p:pic>
      <p:sp>
        <p:nvSpPr>
          <p:cNvPr id="2" name="Title 1"/>
          <p:cNvSpPr>
            <a:spLocks noGrp="1"/>
          </p:cNvSpPr>
          <p:nvPr>
            <p:ph type="title"/>
          </p:nvPr>
        </p:nvSpPr>
        <p:spPr>
          <a:xfrm>
            <a:off x="6884378" y="4456017"/>
            <a:ext cx="4828442" cy="1419957"/>
          </a:xfrm>
          <a:ln>
            <a:solidFill>
              <a:schemeClr val="accent5">
                <a:lumMod val="50000"/>
              </a:schemeClr>
            </a:solidFill>
          </a:ln>
        </p:spPr>
        <p:txBody>
          <a:bodyPr>
            <a:normAutofit/>
          </a:bodyPr>
          <a:lstStyle/>
          <a:p>
            <a:pPr algn="ctr"/>
            <a:r>
              <a:rPr lang="en-US" sz="2800" b="1" dirty="0" err="1">
                <a:hlinkClick r:id="rId4"/>
              </a:rPr>
              <a:t>SailorOverboardConverted.ttl</a:t>
            </a:r>
            <a:r>
              <a:rPr lang="en-US" sz="2800" b="1" dirty="0"/>
              <a:t> Turtle excerpt autogenerated in gitlab.nps.edu version control</a:t>
            </a:r>
            <a:endParaRPr lang="en-US" sz="2800" dirty="0"/>
          </a:p>
        </p:txBody>
      </p:sp>
    </p:spTree>
    <p:extLst>
      <p:ext uri="{BB962C8B-B14F-4D97-AF65-F5344CB8AC3E}">
        <p14:creationId xmlns:p14="http://schemas.microsoft.com/office/powerpoint/2010/main" val="144742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8079129" cy="6864537"/>
          </a:xfrm>
          <a:prstGeom prst="rect">
            <a:avLst/>
          </a:prstGeom>
        </p:spPr>
      </p:pic>
      <p:sp>
        <p:nvSpPr>
          <p:cNvPr id="2" name="Title 1"/>
          <p:cNvSpPr>
            <a:spLocks noGrp="1"/>
          </p:cNvSpPr>
          <p:nvPr>
            <p:ph type="title"/>
          </p:nvPr>
        </p:nvSpPr>
        <p:spPr>
          <a:xfrm>
            <a:off x="6280621" y="1365846"/>
            <a:ext cx="5538652" cy="1405564"/>
          </a:xfrm>
          <a:solidFill>
            <a:schemeClr val="bg1"/>
          </a:solidFill>
          <a:ln>
            <a:solidFill>
              <a:schemeClr val="accent5">
                <a:lumMod val="75000"/>
              </a:schemeClr>
            </a:solidFill>
          </a:ln>
        </p:spPr>
        <p:txBody>
          <a:bodyPr>
            <a:normAutofit fontScale="90000"/>
          </a:bodyPr>
          <a:lstStyle/>
          <a:p>
            <a:pPr algn="ctr"/>
            <a:r>
              <a:rPr lang="en-US" sz="3600" dirty="0"/>
              <a:t>SPARQL mission query</a:t>
            </a:r>
            <a:br>
              <a:rPr lang="en-US" sz="3600" i="1" dirty="0"/>
            </a:br>
            <a:r>
              <a:rPr lang="en-US" sz="3200" b="1" dirty="0">
                <a:hlinkClick r:id="rId4"/>
              </a:rPr>
              <a:t>MissionQuery_01_GoalBranches.rq</a:t>
            </a:r>
            <a:endParaRPr lang="en-US" sz="3200" i="1" dirty="0"/>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29</a:t>
            </a:fld>
            <a:endParaRPr lang="en-US"/>
          </a:p>
        </p:txBody>
      </p:sp>
    </p:spTree>
    <p:extLst>
      <p:ext uri="{BB962C8B-B14F-4D97-AF65-F5344CB8AC3E}">
        <p14:creationId xmlns:p14="http://schemas.microsoft.com/office/powerpoint/2010/main" val="33959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4E50-5862-43B6-BEC5-87FCD420ED40}"/>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2DF23AF-6E79-4F30-8F58-E797E7CB35AF}"/>
              </a:ext>
            </a:extLst>
          </p:cNvPr>
          <p:cNvSpPr>
            <a:spLocks noGrp="1"/>
          </p:cNvSpPr>
          <p:nvPr>
            <p:ph idx="1"/>
          </p:nvPr>
        </p:nvSpPr>
        <p:spPr>
          <a:xfrm>
            <a:off x="838199" y="1468582"/>
            <a:ext cx="10971415" cy="5209309"/>
          </a:xfrm>
        </p:spPr>
        <p:txBody>
          <a:bodyPr>
            <a:normAutofit fontScale="92500" lnSpcReduction="10000"/>
          </a:bodyPr>
          <a:lstStyle/>
          <a:p>
            <a:pPr marL="0" indent="0">
              <a:buNone/>
            </a:pPr>
            <a:r>
              <a:rPr lang="en-US" dirty="0"/>
              <a:t>Ensuring ethical robot behavior requires complex representations and methodologies designed to guarantee it. Our approach extends frameworks already used by the U.S. military to ensure human ethical and doctrinal behavior by human beings. These have built in advantages of being able to express complex plans and constraints, yet remaining intelligible to humans, a requirement for ethical responsibility and liability. </a:t>
            </a:r>
          </a:p>
          <a:p>
            <a:pPr marL="0" indent="0">
              <a:buNone/>
            </a:pPr>
            <a:r>
              <a:rPr lang="en-US" dirty="0"/>
              <a:t>To extend the framework to machines, mission constructs are expressed using an Autonomous Vehicle Command Language (AVCL) expressing mission actions and outcomes that can readily be translated to runnable source code in several programming languages. Missions written in AVCL can be validated via translation to an RDF/OWL Mission Execution Ontology (MEO) supporting queried proofs of ethical correctness. MEO ensures that missions are both semantically valid and compliant with ethical constraints. These technologies implement a simulation, testing, and certification regime that can serve as a foundation for human authority over and trust in robots capable of lethal force.</a:t>
            </a:r>
          </a:p>
        </p:txBody>
      </p:sp>
      <p:sp>
        <p:nvSpPr>
          <p:cNvPr id="4" name="Slide Number Placeholder 3">
            <a:extLst>
              <a:ext uri="{FF2B5EF4-FFF2-40B4-BE49-F238E27FC236}">
                <a16:creationId xmlns:a16="http://schemas.microsoft.com/office/drawing/2014/main" id="{84AF5D89-4C03-481A-AA96-4BBBE13D1839}"/>
              </a:ext>
            </a:extLst>
          </p:cNvPr>
          <p:cNvSpPr>
            <a:spLocks noGrp="1"/>
          </p:cNvSpPr>
          <p:nvPr>
            <p:ph type="sldNum" sz="quarter" idx="12"/>
          </p:nvPr>
        </p:nvSpPr>
        <p:spPr/>
        <p:txBody>
          <a:bodyPr/>
          <a:lstStyle/>
          <a:p>
            <a:fld id="{B31A39DF-61A9-4ACA-B734-536BAC9BE44A}" type="slidenum">
              <a:rPr lang="en-US" smtClean="0"/>
              <a:t>3</a:t>
            </a:fld>
            <a:endParaRPr lang="en-US"/>
          </a:p>
        </p:txBody>
      </p:sp>
    </p:spTree>
    <p:extLst>
      <p:ext uri="{BB962C8B-B14F-4D97-AF65-F5344CB8AC3E}">
        <p14:creationId xmlns:p14="http://schemas.microsoft.com/office/powerpoint/2010/main" val="1915170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6488"/>
          </a:xfrm>
          <a:solidFill>
            <a:schemeClr val="bg1"/>
          </a:solidFill>
          <a:ln>
            <a:solidFill>
              <a:schemeClr val="accent5">
                <a:lumMod val="75000"/>
              </a:schemeClr>
            </a:solidFill>
          </a:ln>
        </p:spPr>
        <p:txBody>
          <a:bodyPr>
            <a:normAutofit fontScale="90000"/>
          </a:bodyPr>
          <a:lstStyle/>
          <a:p>
            <a:pPr algn="ctr"/>
            <a:r>
              <a:rPr lang="en-US" sz="3600" dirty="0"/>
              <a:t>SPARQL query response</a:t>
            </a:r>
            <a:br>
              <a:rPr lang="en-US" sz="3600" dirty="0"/>
            </a:br>
            <a:r>
              <a:rPr lang="en-US" sz="3200" b="1" dirty="0" err="1">
                <a:hlinkClick r:id="rId3"/>
              </a:rPr>
              <a:t>SailorOverboardConverted</a:t>
            </a:r>
            <a:r>
              <a:rPr lang="en-US" sz="3200" b="1" dirty="0">
                <a:hlinkClick r:id="rId3"/>
              </a:rPr>
              <a:t>. </a:t>
            </a:r>
            <a:r>
              <a:rPr lang="en-US" sz="3200" b="1" dirty="0">
                <a:hlinkClick r:id="rId4"/>
              </a:rPr>
              <a:t>MissionQuery_01_GoalBranches.rq.txt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30</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7" name="Title 1"/>
          <p:cNvSpPr txBox="1">
            <a:spLocks/>
          </p:cNvSpPr>
          <p:nvPr/>
        </p:nvSpPr>
        <p:spPr>
          <a:xfrm>
            <a:off x="885824" y="3645095"/>
            <a:ext cx="10515600" cy="1174555"/>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SPARQL query response </a:t>
            </a:r>
          </a:p>
          <a:p>
            <a:pPr algn="ctr"/>
            <a:r>
              <a:rPr lang="en-US" sz="3200" b="1" dirty="0" err="1">
                <a:hlinkClick r:id="rId5"/>
              </a:rPr>
              <a:t>SailorOverboardConverted</a:t>
            </a:r>
            <a:r>
              <a:rPr lang="en-US" sz="3200" b="1" dirty="0">
                <a:hlinkClick r:id="rId5"/>
              </a:rPr>
              <a:t>. </a:t>
            </a:r>
            <a:r>
              <a:rPr lang="en-US" sz="3200" b="1" dirty="0">
                <a:hlinkClick r:id="rId6"/>
              </a:rPr>
              <a:t>MissionQuery_02_InitialGoal.rq.txt</a:t>
            </a:r>
            <a:endParaRPr lang="en-US" sz="3200" i="1" dirty="0"/>
          </a:p>
        </p:txBody>
      </p:sp>
      <p:pic>
        <p:nvPicPr>
          <p:cNvPr id="8" name="Picture 7"/>
          <p:cNvPicPr>
            <a:picLocks noChangeAspect="1"/>
          </p:cNvPicPr>
          <p:nvPr/>
        </p:nvPicPr>
        <p:blipFill>
          <a:blip r:embed="rId7"/>
          <a:stretch>
            <a:fillRect/>
          </a:stretch>
        </p:blipFill>
        <p:spPr>
          <a:xfrm>
            <a:off x="-1" y="1598525"/>
            <a:ext cx="12251415" cy="1739987"/>
          </a:xfrm>
          <a:prstGeom prst="rect">
            <a:avLst/>
          </a:prstGeom>
        </p:spPr>
      </p:pic>
      <p:pic>
        <p:nvPicPr>
          <p:cNvPr id="9" name="Picture 8"/>
          <p:cNvPicPr>
            <a:picLocks noChangeAspect="1"/>
          </p:cNvPicPr>
          <p:nvPr/>
        </p:nvPicPr>
        <p:blipFill>
          <a:blip r:embed="rId8"/>
          <a:stretch>
            <a:fillRect/>
          </a:stretch>
        </p:blipFill>
        <p:spPr>
          <a:xfrm>
            <a:off x="42861" y="5043488"/>
            <a:ext cx="12149139" cy="1033969"/>
          </a:xfrm>
          <a:prstGeom prst="rect">
            <a:avLst/>
          </a:prstGeom>
        </p:spPr>
      </p:pic>
      <p:sp>
        <p:nvSpPr>
          <p:cNvPr id="3" name="TextBox 2">
            <a:extLst>
              <a:ext uri="{FF2B5EF4-FFF2-40B4-BE49-F238E27FC236}">
                <a16:creationId xmlns:a16="http://schemas.microsoft.com/office/drawing/2014/main" id="{385E5524-4134-4A59-963F-2293A3FABE2C}"/>
              </a:ext>
            </a:extLst>
          </p:cNvPr>
          <p:cNvSpPr txBox="1"/>
          <p:nvPr/>
        </p:nvSpPr>
        <p:spPr>
          <a:xfrm>
            <a:off x="541176" y="6356350"/>
            <a:ext cx="2341983" cy="369332"/>
          </a:xfrm>
          <a:prstGeom prst="rect">
            <a:avLst/>
          </a:prstGeom>
          <a:noFill/>
        </p:spPr>
        <p:txBody>
          <a:bodyPr wrap="square" rtlCol="0">
            <a:spAutoFit/>
          </a:bodyPr>
          <a:lstStyle/>
          <a:p>
            <a:r>
              <a:rPr lang="en-US" dirty="0"/>
              <a:t>TODO: SHACL queries</a:t>
            </a:r>
          </a:p>
        </p:txBody>
      </p:sp>
    </p:spTree>
    <p:extLst>
      <p:ext uri="{BB962C8B-B14F-4D97-AF65-F5344CB8AC3E}">
        <p14:creationId xmlns:p14="http://schemas.microsoft.com/office/powerpoint/2010/main" val="46817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2563D-6FF3-4754-8FF9-F0AA5FF16CE6}"/>
              </a:ext>
            </a:extLst>
          </p:cNvPr>
          <p:cNvSpPr>
            <a:spLocks noGrp="1"/>
          </p:cNvSpPr>
          <p:nvPr>
            <p:ph type="title"/>
          </p:nvPr>
        </p:nvSpPr>
        <p:spPr>
          <a:xfrm>
            <a:off x="831850" y="1709738"/>
            <a:ext cx="10515600" cy="2372405"/>
          </a:xfrm>
        </p:spPr>
        <p:txBody>
          <a:bodyPr/>
          <a:lstStyle/>
          <a:p>
            <a:r>
              <a:rPr lang="en-US" dirty="0"/>
              <a:t>Enablers for broad outcomes</a:t>
            </a:r>
          </a:p>
        </p:txBody>
      </p:sp>
      <p:sp>
        <p:nvSpPr>
          <p:cNvPr id="6" name="Text Placeholder 5">
            <a:extLst>
              <a:ext uri="{FF2B5EF4-FFF2-40B4-BE49-F238E27FC236}">
                <a16:creationId xmlns:a16="http://schemas.microsoft.com/office/drawing/2014/main" id="{70C654A8-D097-4411-AF42-27283561ACF8}"/>
              </a:ext>
            </a:extLst>
          </p:cNvPr>
          <p:cNvSpPr>
            <a:spLocks noGrp="1"/>
          </p:cNvSpPr>
          <p:nvPr>
            <p:ph type="body" idx="1"/>
          </p:nvPr>
        </p:nvSpPr>
        <p:spPr/>
        <p:txBody>
          <a:bodyPr anchor="ctr"/>
          <a:lstStyle/>
          <a:p>
            <a:r>
              <a:rPr lang="en-US" dirty="0"/>
              <a:t>Military perspective is subset of broader shared global challenges</a:t>
            </a:r>
          </a:p>
          <a:p>
            <a:endParaRPr lang="en-US" dirty="0"/>
          </a:p>
          <a:p>
            <a:r>
              <a:rPr lang="en-US" dirty="0"/>
              <a:t>Imperatives are fundamentally important, thus any solutions must scale up</a:t>
            </a:r>
          </a:p>
        </p:txBody>
      </p:sp>
      <p:sp>
        <p:nvSpPr>
          <p:cNvPr id="4" name="Slide Number Placeholder 3">
            <a:extLst>
              <a:ext uri="{FF2B5EF4-FFF2-40B4-BE49-F238E27FC236}">
                <a16:creationId xmlns:a16="http://schemas.microsoft.com/office/drawing/2014/main" id="{34233F9C-57A8-4294-8BDC-2993FFF9D5C0}"/>
              </a:ext>
            </a:extLst>
          </p:cNvPr>
          <p:cNvSpPr>
            <a:spLocks noGrp="1"/>
          </p:cNvSpPr>
          <p:nvPr>
            <p:ph type="sldNum" sz="quarter" idx="12"/>
          </p:nvPr>
        </p:nvSpPr>
        <p:spPr/>
        <p:txBody>
          <a:bodyPr/>
          <a:lstStyle/>
          <a:p>
            <a:fld id="{B31A39DF-61A9-4ACA-B734-536BAC9BE44A}" type="slidenum">
              <a:rPr lang="en-US" smtClean="0"/>
              <a:t>31</a:t>
            </a:fld>
            <a:endParaRPr lang="en-US"/>
          </a:p>
        </p:txBody>
      </p:sp>
    </p:spTree>
    <p:extLst>
      <p:ext uri="{BB962C8B-B14F-4D97-AF65-F5344CB8AC3E}">
        <p14:creationId xmlns:p14="http://schemas.microsoft.com/office/powerpoint/2010/main" val="2425258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Web: Knowledge Representation at Web Scale</a:t>
            </a:r>
          </a:p>
        </p:txBody>
      </p:sp>
      <p:sp>
        <p:nvSpPr>
          <p:cNvPr id="3" name="Content Placeholder 2"/>
          <p:cNvSpPr>
            <a:spLocks noGrp="1"/>
          </p:cNvSpPr>
          <p:nvPr>
            <p:ph idx="1"/>
          </p:nvPr>
        </p:nvSpPr>
        <p:spPr>
          <a:xfrm>
            <a:off x="838200" y="1825625"/>
            <a:ext cx="10515600" cy="4895850"/>
          </a:xfrm>
        </p:spPr>
        <p:txBody>
          <a:bodyPr>
            <a:normAutofit/>
          </a:bodyPr>
          <a:lstStyle/>
          <a:p>
            <a:r>
              <a:rPr lang="en-US" dirty="0"/>
              <a:t>Architects of the World Wide Web have laid out a layered set of standards to achieve the Semantic Web vision: “not a separate Web but an extension of the current one, in which information is given well-defined meaning, better enabling computers and people to work in cooperation” 	(Berners-Lee et al. 2001)</a:t>
            </a:r>
          </a:p>
          <a:p>
            <a:r>
              <a:rPr lang="en-US" dirty="0"/>
              <a:t>Ultimate goal: achieve a </a:t>
            </a:r>
            <a:r>
              <a:rPr lang="en-US" b="1" i="1" dirty="0"/>
              <a:t>scalable trusted information infrastructure </a:t>
            </a:r>
            <a:r>
              <a:rPr lang="en-US" dirty="0"/>
              <a:t>where humans and software interact meaningfully, in a repeatable environment where expectations of quality and integrity are met.</a:t>
            </a:r>
          </a:p>
          <a:p>
            <a:r>
              <a:rPr lang="en-US" dirty="0"/>
              <a:t>Scalable approach indicates that single (ship + robot) solutions have potential to grow and encompass many simultaneous systems, thus improved data sharing, mission </a:t>
            </a:r>
            <a:r>
              <a:rPr lang="en-US" dirty="0" err="1"/>
              <a:t>deconfliction</a:t>
            </a:r>
            <a:r>
              <a:rPr lang="en-US" dirty="0"/>
              <a:t>, coordinated operations</a:t>
            </a:r>
          </a:p>
        </p:txBody>
      </p:sp>
      <p:sp>
        <p:nvSpPr>
          <p:cNvPr id="4" name="Slide Number Placeholder 3"/>
          <p:cNvSpPr>
            <a:spLocks noGrp="1"/>
          </p:cNvSpPr>
          <p:nvPr>
            <p:ph type="sldNum" sz="quarter" idx="12"/>
          </p:nvPr>
        </p:nvSpPr>
        <p:spPr/>
        <p:txBody>
          <a:bodyPr/>
          <a:lstStyle/>
          <a:p>
            <a:fld id="{8F304BE6-A6EC-44DD-A690-28101BD4548D}" type="slidenum">
              <a:rPr lang="en-US" smtClean="0"/>
              <a:t>32</a:t>
            </a:fld>
            <a:endParaRPr lang="en-US"/>
          </a:p>
        </p:txBody>
      </p:sp>
    </p:spTree>
    <p:extLst>
      <p:ext uri="{BB962C8B-B14F-4D97-AF65-F5344CB8AC3E}">
        <p14:creationId xmlns:p14="http://schemas.microsoft.com/office/powerpoint/2010/main" val="893342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43821" y="17813"/>
            <a:ext cx="6816681" cy="6840188"/>
          </a:xfrm>
          <a:prstGeom prst="rect">
            <a:avLst/>
          </a:prstGeom>
        </p:spPr>
      </p:pic>
      <p:sp>
        <p:nvSpPr>
          <p:cNvPr id="2" name="Title 1"/>
          <p:cNvSpPr>
            <a:spLocks noGrp="1"/>
          </p:cNvSpPr>
          <p:nvPr>
            <p:ph type="title"/>
          </p:nvPr>
        </p:nvSpPr>
        <p:spPr>
          <a:xfrm>
            <a:off x="283580" y="17813"/>
            <a:ext cx="4860241" cy="826366"/>
          </a:xfrm>
        </p:spPr>
        <p:txBody>
          <a:bodyPr>
            <a:normAutofit/>
          </a:bodyPr>
          <a:lstStyle/>
          <a:p>
            <a:r>
              <a:rPr lang="en-US" sz="4200" b="1" dirty="0"/>
              <a:t>Semantic Web Stack</a:t>
            </a:r>
          </a:p>
        </p:txBody>
      </p:sp>
      <p:sp>
        <p:nvSpPr>
          <p:cNvPr id="12" name="Content Placeholder 11"/>
          <p:cNvSpPr>
            <a:spLocks noGrp="1"/>
          </p:cNvSpPr>
          <p:nvPr>
            <p:ph idx="1"/>
          </p:nvPr>
        </p:nvSpPr>
        <p:spPr>
          <a:xfrm>
            <a:off x="283580" y="936432"/>
            <a:ext cx="4745620" cy="5877296"/>
          </a:xfrm>
        </p:spPr>
        <p:txBody>
          <a:bodyPr>
            <a:normAutofit fontScale="92500" lnSpcReduction="10000"/>
          </a:bodyPr>
          <a:lstStyle/>
          <a:p>
            <a:pPr marL="0" indent="0">
              <a:buNone/>
            </a:pPr>
            <a:r>
              <a:rPr lang="en-US" dirty="0"/>
              <a:t>Extends larger Web architecture</a:t>
            </a:r>
          </a:p>
          <a:p>
            <a:r>
              <a:rPr lang="en-US" dirty="0"/>
              <a:t>All of these data languages are approved W3C standards</a:t>
            </a:r>
          </a:p>
          <a:p>
            <a:r>
              <a:rPr lang="en-US" dirty="0"/>
              <a:t>Proof and unifying logic are mathematically well defined</a:t>
            </a:r>
          </a:p>
          <a:p>
            <a:pPr marL="0" indent="0">
              <a:buNone/>
            </a:pPr>
            <a:r>
              <a:rPr lang="en-US" dirty="0"/>
              <a:t>Trusting derived (composed) statements arises from </a:t>
            </a:r>
          </a:p>
          <a:p>
            <a:r>
              <a:rPr lang="en-US" dirty="0"/>
              <a:t>Encryption + digital signature confirms trusted data sources</a:t>
            </a:r>
          </a:p>
          <a:p>
            <a:r>
              <a:rPr lang="en-US" dirty="0"/>
              <a:t>Formal logic is basis for deriving new information</a:t>
            </a:r>
          </a:p>
          <a:p>
            <a:r>
              <a:rPr lang="en-US" sz="2700" dirty="0"/>
              <a:t>Wikipedia: </a:t>
            </a:r>
            <a:r>
              <a:rPr lang="en-US" sz="2700" dirty="0">
                <a:hlinkClick r:id="rId4"/>
              </a:rPr>
              <a:t>Semantic Web Stack</a:t>
            </a:r>
            <a:r>
              <a:rPr lang="en-US" sz="2700" dirty="0"/>
              <a:t> </a:t>
            </a:r>
          </a:p>
          <a:p>
            <a:pPr marL="0" indent="0">
              <a:buNone/>
            </a:pPr>
            <a:endParaRPr lang="en-US" sz="1200" dirty="0"/>
          </a:p>
          <a:p>
            <a:pPr marL="0" indent="0">
              <a:buNone/>
            </a:pPr>
            <a:r>
              <a:rPr lang="en-US" sz="2700" dirty="0"/>
              <a:t>Of note: this project is exercising every layer of Semantic Web stack.</a:t>
            </a:r>
          </a:p>
        </p:txBody>
      </p:sp>
      <p:sp>
        <p:nvSpPr>
          <p:cNvPr id="3" name="Slide Number Placeholder 2"/>
          <p:cNvSpPr>
            <a:spLocks noGrp="1"/>
          </p:cNvSpPr>
          <p:nvPr>
            <p:ph type="sldNum" sz="quarter" idx="12"/>
          </p:nvPr>
        </p:nvSpPr>
        <p:spPr>
          <a:xfrm>
            <a:off x="9472914" y="6356350"/>
            <a:ext cx="2743200" cy="365125"/>
          </a:xfrm>
        </p:spPr>
        <p:txBody>
          <a:bodyPr/>
          <a:lstStyle/>
          <a:p>
            <a:fld id="{8F304BE6-A6EC-44DD-A690-28101BD4548D}" type="slidenum">
              <a:rPr lang="en-US" smtClean="0"/>
              <a:t>33</a:t>
            </a:fld>
            <a:endParaRPr lang="en-US"/>
          </a:p>
        </p:txBody>
      </p:sp>
    </p:spTree>
    <p:extLst>
      <p:ext uri="{BB962C8B-B14F-4D97-AF65-F5344CB8AC3E}">
        <p14:creationId xmlns:p14="http://schemas.microsoft.com/office/powerpoint/2010/main" val="2888162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74000" cy="1325563"/>
          </a:xfrm>
        </p:spPr>
        <p:txBody>
          <a:bodyPr/>
          <a:lstStyle/>
          <a:p>
            <a:r>
              <a:rPr lang="en-US" sz="4000" b="1" dirty="0"/>
              <a:t>IEEE P7000-series Standards Projects</a:t>
            </a:r>
            <a:br>
              <a:rPr lang="en-US" b="1" dirty="0"/>
            </a:br>
            <a:r>
              <a:rPr lang="en-US" sz="3600" b="1" dirty="0"/>
              <a:t>  </a:t>
            </a:r>
            <a:r>
              <a:rPr lang="en-US" sz="2400" b="1" dirty="0">
                <a:hlinkClick r:id="rId3"/>
              </a:rPr>
              <a:t>https://ethicsinaction.ieee.org</a:t>
            </a:r>
            <a:r>
              <a:rPr lang="en-US" sz="2400" b="1" dirty="0"/>
              <a:t> </a:t>
            </a:r>
            <a:endParaRPr lang="en-US" sz="2400" dirty="0"/>
          </a:p>
        </p:txBody>
      </p:sp>
      <p:sp>
        <p:nvSpPr>
          <p:cNvPr id="3" name="Content Placeholder 2"/>
          <p:cNvSpPr>
            <a:spLocks noGrp="1"/>
          </p:cNvSpPr>
          <p:nvPr>
            <p:ph idx="1"/>
          </p:nvPr>
        </p:nvSpPr>
        <p:spPr>
          <a:xfrm>
            <a:off x="838200" y="1835687"/>
            <a:ext cx="11277600" cy="4861559"/>
          </a:xfrm>
        </p:spPr>
        <p:txBody>
          <a:bodyPr>
            <a:normAutofit fontScale="85000" lnSpcReduction="20000"/>
          </a:bodyPr>
          <a:lstStyle/>
          <a:p>
            <a:r>
              <a:rPr lang="en-US" sz="2400" dirty="0"/>
              <a:t>P7000 Model Process for Addressing Ethical Concerns during System Design</a:t>
            </a:r>
          </a:p>
          <a:p>
            <a:r>
              <a:rPr lang="en-US" sz="2400" dirty="0"/>
              <a:t>P7001 Transparency of Autonomous Systems</a:t>
            </a:r>
          </a:p>
          <a:p>
            <a:r>
              <a:rPr lang="en-US" sz="2400" dirty="0"/>
              <a:t>P7002 Data Privacy Process</a:t>
            </a:r>
          </a:p>
          <a:p>
            <a:r>
              <a:rPr lang="en-US" sz="2400" dirty="0"/>
              <a:t>P7003 Algorithmic Bias Considerations</a:t>
            </a:r>
          </a:p>
          <a:p>
            <a:r>
              <a:rPr lang="en-US" sz="2400" dirty="0"/>
              <a:t>P7004 Standard on Child and Student Data Governance</a:t>
            </a:r>
          </a:p>
          <a:p>
            <a:r>
              <a:rPr lang="en-US" sz="2400" dirty="0"/>
              <a:t>P7005 Standard on Employee Data Governance</a:t>
            </a:r>
          </a:p>
          <a:p>
            <a:r>
              <a:rPr lang="en-US" sz="2400" dirty="0"/>
              <a:t>P7006 Standard on Personal Data AI Agent Working Group</a:t>
            </a:r>
          </a:p>
          <a:p>
            <a:r>
              <a:rPr lang="en-US" sz="2400" dirty="0"/>
              <a:t>P7007 Ontological Standard for Ethically driven Robotics and Automation Systems</a:t>
            </a:r>
          </a:p>
          <a:p>
            <a:r>
              <a:rPr lang="en-US" sz="2400" dirty="0"/>
              <a:t>P7008 Standard for Ethically Driven Nudging for Robotic, Intelligent and Autonomous Systems</a:t>
            </a:r>
          </a:p>
          <a:p>
            <a:r>
              <a:rPr lang="en-US" sz="2400" dirty="0"/>
              <a:t>P7009 Standard for Fail-Safe Design of Autonomous, Semi-Autonomous Systems</a:t>
            </a:r>
          </a:p>
          <a:p>
            <a:r>
              <a:rPr lang="en-US" sz="2400" dirty="0"/>
              <a:t>P7010 Well-being metrics Standard for Ethical Artificial Intelligence and Autonomous Systems</a:t>
            </a:r>
          </a:p>
          <a:p>
            <a:r>
              <a:rPr lang="en-US" sz="2400" dirty="0"/>
              <a:t>P7011 </a:t>
            </a:r>
            <a:r>
              <a:rPr lang="en-US" sz="2400" dirty="0" err="1"/>
              <a:t>Stadard</a:t>
            </a:r>
            <a:r>
              <a:rPr lang="en-US" sz="2400" dirty="0"/>
              <a:t> for the </a:t>
            </a:r>
            <a:r>
              <a:rPr lang="en-US" sz="2400" dirty="0" err="1"/>
              <a:t>Porcess</a:t>
            </a:r>
            <a:r>
              <a:rPr lang="en-US" sz="2400" dirty="0"/>
              <a:t> of Identifying and Rating the Trustworthiness of News Sources</a:t>
            </a:r>
          </a:p>
          <a:p>
            <a:r>
              <a:rPr lang="en-US" sz="2400" dirty="0"/>
              <a:t>P7012 Standard for Machine Readable Personal Privacy Terms</a:t>
            </a:r>
          </a:p>
          <a:p>
            <a:r>
              <a:rPr lang="en-US" sz="2400" dirty="0"/>
              <a:t>P7014 Standard for Ethical Considerations in Emulated Empathy in Autonomous and Intelligent Systems</a:t>
            </a:r>
          </a:p>
        </p:txBody>
      </p:sp>
      <p:sp>
        <p:nvSpPr>
          <p:cNvPr id="4" name="Rectangle 3"/>
          <p:cNvSpPr/>
          <p:nvPr/>
        </p:nvSpPr>
        <p:spPr>
          <a:xfrm>
            <a:off x="741680" y="4166743"/>
            <a:ext cx="8961120" cy="33807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783230" y="169045"/>
            <a:ext cx="3225890" cy="1537835"/>
          </a:xfrm>
          <a:prstGeom prst="rect">
            <a:avLst/>
          </a:prstGeom>
          <a:ln>
            <a:solidFill>
              <a:schemeClr val="accent1">
                <a:lumMod val="50000"/>
              </a:schemeClr>
            </a:solidFill>
          </a:ln>
        </p:spPr>
      </p:pic>
      <p:sp>
        <p:nvSpPr>
          <p:cNvPr id="10" name="Slide Number Placeholder 5"/>
          <p:cNvSpPr>
            <a:spLocks noGrp="1"/>
          </p:cNvSpPr>
          <p:nvPr>
            <p:ph type="sldNum" sz="quarter" idx="12"/>
          </p:nvPr>
        </p:nvSpPr>
        <p:spPr>
          <a:xfrm>
            <a:off x="8610600" y="6447314"/>
            <a:ext cx="2743200" cy="365125"/>
          </a:xfrm>
        </p:spPr>
        <p:txBody>
          <a:bodyPr/>
          <a:lstStyle/>
          <a:p>
            <a:fld id="{B31A39DF-61A9-4ACA-B734-536BAC9BE44A}" type="slidenum">
              <a:rPr lang="en-US" smtClean="0"/>
              <a:t>34</a:t>
            </a:fld>
            <a:endParaRPr lang="en-US" dirty="0"/>
          </a:p>
        </p:txBody>
      </p:sp>
    </p:spTree>
    <p:extLst>
      <p:ext uri="{BB962C8B-B14F-4D97-AF65-F5344CB8AC3E}">
        <p14:creationId xmlns:p14="http://schemas.microsoft.com/office/powerpoint/2010/main" val="85176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347522" cy="1325563"/>
          </a:xfrm>
        </p:spPr>
        <p:txBody>
          <a:bodyPr>
            <a:noAutofit/>
          </a:bodyPr>
          <a:lstStyle/>
          <a:p>
            <a:r>
              <a:rPr lang="en-US" sz="3200" dirty="0">
                <a:solidFill>
                  <a:srgbClr val="000000"/>
                </a:solidFill>
              </a:rPr>
              <a:t>IEEE Standards Project P7007 for Ontological Standard for Ethically driven Robotics and Automation Systems</a:t>
            </a:r>
            <a:endParaRPr lang="en-US" sz="3200" dirty="0"/>
          </a:p>
        </p:txBody>
      </p:sp>
      <p:sp>
        <p:nvSpPr>
          <p:cNvPr id="3" name="Content Placeholder 2"/>
          <p:cNvSpPr>
            <a:spLocks noGrp="1"/>
          </p:cNvSpPr>
          <p:nvPr>
            <p:ph idx="1"/>
          </p:nvPr>
        </p:nvSpPr>
        <p:spPr>
          <a:xfrm>
            <a:off x="539427" y="1796529"/>
            <a:ext cx="10778837" cy="4663043"/>
          </a:xfrm>
        </p:spPr>
        <p:txBody>
          <a:bodyPr>
            <a:normAutofit fontScale="85000" lnSpcReduction="10000"/>
          </a:bodyPr>
          <a:lstStyle/>
          <a:p>
            <a:r>
              <a:rPr lang="en-US" dirty="0"/>
              <a:t>IEEE Global Initiative on Ethics of Autonomous and Intelligent Systems.</a:t>
            </a:r>
          </a:p>
          <a:p>
            <a:pPr lvl="1"/>
            <a:r>
              <a:rPr lang="en-US" dirty="0">
                <a:hlinkClick r:id="rId3"/>
              </a:rPr>
              <a:t>https://ethicsinaction.ieee.org</a:t>
            </a:r>
            <a:r>
              <a:rPr lang="en-US" dirty="0"/>
              <a:t> includes large document providing broad rationale.</a:t>
            </a:r>
          </a:p>
          <a:p>
            <a:pPr lvl="1"/>
            <a:r>
              <a:rPr lang="en-US" dirty="0"/>
              <a:t>Includes 15 separate working groups in IEEE Standards Association (IEEE-SA).</a:t>
            </a:r>
          </a:p>
          <a:p>
            <a:pPr>
              <a:spcBef>
                <a:spcPts val="1200"/>
              </a:spcBef>
            </a:pPr>
            <a:r>
              <a:rPr lang="en-US" dirty="0"/>
              <a:t>Relevant group: P7007, Ethically driven Robotics and Automation Systems.</a:t>
            </a:r>
          </a:p>
          <a:p>
            <a:pPr lvl="1"/>
            <a:r>
              <a:rPr lang="en-US" dirty="0"/>
              <a:t>“IEEE P7007 Standards Project for </a:t>
            </a:r>
            <a:r>
              <a:rPr lang="en-US" dirty="0">
                <a:hlinkClick r:id="rId4"/>
              </a:rPr>
              <a:t>Ontological Standard for Ethically driven Robotics and Automation Systems</a:t>
            </a:r>
            <a:r>
              <a:rPr lang="en-US" dirty="0"/>
              <a:t> establishes a set of ontologies with different abstraction levels that contain concepts, definitions and axioms that are necessary to establish ethically driven methodologies for the design of Robots and Automation Systems.”</a:t>
            </a:r>
          </a:p>
          <a:p>
            <a:pPr lvl="1"/>
            <a:r>
              <a:rPr lang="en-US" dirty="0">
                <a:hlinkClick r:id="rId5"/>
              </a:rPr>
              <a:t>http://standards.ieee.org/develop/project/7007.html</a:t>
            </a:r>
            <a:r>
              <a:rPr lang="en-US" dirty="0"/>
              <a:t> </a:t>
            </a:r>
          </a:p>
          <a:p>
            <a:pPr lvl="1"/>
            <a:r>
              <a:rPr lang="en-US" dirty="0"/>
              <a:t>Must be IEEE member, observe patent-policy requirements to participate in working group.</a:t>
            </a:r>
          </a:p>
          <a:p>
            <a:pPr lvl="1"/>
            <a:r>
              <a:rPr lang="en-US" dirty="0"/>
              <a:t>“Not the intent to specify required ethical behaviors, but rather to formalize a vocabulary of terms, concepts, and relationships that can be used to enable unambiguous discussion among […] communities regarding what it means for autonomous systems to exhibit ethical behaviors.”</a:t>
            </a:r>
          </a:p>
          <a:p>
            <a:pPr lvl="1"/>
            <a:r>
              <a:rPr lang="en-US" dirty="0"/>
              <a:t>Excellent forum with rich references, worth observation and participation.</a:t>
            </a:r>
          </a:p>
          <a:p>
            <a:r>
              <a:rPr lang="en-US" b="1" i="1" dirty="0"/>
              <a:t>Active work: </a:t>
            </a:r>
            <a:r>
              <a:rPr lang="en-US" dirty="0"/>
              <a:t>align several Ethical Control terms, concepts, use cases with P7007.</a:t>
            </a:r>
          </a:p>
        </p:txBody>
      </p:sp>
      <p:sp>
        <p:nvSpPr>
          <p:cNvPr id="5" name="Slide Number Placeholder 4"/>
          <p:cNvSpPr>
            <a:spLocks noGrp="1"/>
          </p:cNvSpPr>
          <p:nvPr>
            <p:ph type="sldNum" sz="quarter" idx="12"/>
          </p:nvPr>
        </p:nvSpPr>
        <p:spPr/>
        <p:txBody>
          <a:bodyPr/>
          <a:lstStyle/>
          <a:p>
            <a:fld id="{8F304BE6-A6EC-44DD-A690-28101BD4548D}" type="slidenum">
              <a:rPr lang="en-US" smtClean="0"/>
              <a:t>35</a:t>
            </a:fld>
            <a:endParaRPr lang="en-US"/>
          </a:p>
        </p:txBody>
      </p:sp>
      <p:pic>
        <p:nvPicPr>
          <p:cNvPr id="4" name="Picture 3">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37159" y="323330"/>
            <a:ext cx="1593677" cy="1596910"/>
          </a:xfrm>
          <a:prstGeom prst="rect">
            <a:avLst/>
          </a:prstGeom>
          <a:ln>
            <a:solidFill>
              <a:schemeClr val="accent1">
                <a:lumMod val="50000"/>
              </a:schemeClr>
            </a:solidFill>
          </a:ln>
        </p:spPr>
      </p:pic>
      <p:sp>
        <p:nvSpPr>
          <p:cNvPr id="6" name="TextBox 5"/>
          <p:cNvSpPr txBox="1"/>
          <p:nvPr/>
        </p:nvSpPr>
        <p:spPr>
          <a:xfrm>
            <a:off x="10010320" y="2026081"/>
            <a:ext cx="2047355" cy="954107"/>
          </a:xfrm>
          <a:prstGeom prst="rect">
            <a:avLst/>
          </a:prstGeom>
          <a:noFill/>
        </p:spPr>
        <p:txBody>
          <a:bodyPr wrap="none" rtlCol="0">
            <a:spAutoFit/>
          </a:bodyPr>
          <a:lstStyle/>
          <a:p>
            <a:pPr algn="ctr"/>
            <a:r>
              <a:rPr lang="en-US" sz="2800" b="1" dirty="0">
                <a:solidFill>
                  <a:srgbClr val="00B050"/>
                </a:solidFill>
                <a:latin typeface="Brush Script MT" panose="03060802040406070304" pitchFamily="66" charset="0"/>
              </a:rPr>
              <a:t>Published</a:t>
            </a:r>
          </a:p>
          <a:p>
            <a:pPr algn="ctr"/>
            <a:r>
              <a:rPr lang="en-US" sz="2800" b="1" dirty="0">
                <a:solidFill>
                  <a:srgbClr val="00B050"/>
                </a:solidFill>
                <a:latin typeface="Brush Script MT" panose="03060802040406070304" pitchFamily="66" charset="0"/>
              </a:rPr>
              <a:t>November 2021!</a:t>
            </a:r>
          </a:p>
        </p:txBody>
      </p:sp>
    </p:spTree>
    <p:extLst>
      <p:ext uri="{BB962C8B-B14F-4D97-AF65-F5344CB8AC3E}">
        <p14:creationId xmlns:p14="http://schemas.microsoft.com/office/powerpoint/2010/main" val="345227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8E1C-2F7E-4823-A9EA-627CCC46E687}"/>
              </a:ext>
            </a:extLst>
          </p:cNvPr>
          <p:cNvSpPr>
            <a:spLocks noGrp="1"/>
          </p:cNvSpPr>
          <p:nvPr>
            <p:ph type="title"/>
          </p:nvPr>
        </p:nvSpPr>
        <p:spPr/>
        <p:txBody>
          <a:bodyPr/>
          <a:lstStyle/>
          <a:p>
            <a:r>
              <a:rPr lang="en-US" dirty="0"/>
              <a:t>How can we measure all that?</a:t>
            </a:r>
          </a:p>
        </p:txBody>
      </p:sp>
      <p:sp>
        <p:nvSpPr>
          <p:cNvPr id="3" name="Text Placeholder 2">
            <a:extLst>
              <a:ext uri="{FF2B5EF4-FFF2-40B4-BE49-F238E27FC236}">
                <a16:creationId xmlns:a16="http://schemas.microsoft.com/office/drawing/2014/main" id="{1CEDB1F7-F899-4AAF-9601-C71176A37E6E}"/>
              </a:ext>
            </a:extLst>
          </p:cNvPr>
          <p:cNvSpPr>
            <a:spLocks noGrp="1"/>
          </p:cNvSpPr>
          <p:nvPr>
            <p:ph type="body" idx="1"/>
          </p:nvPr>
        </p:nvSpPr>
        <p:spPr>
          <a:xfrm>
            <a:off x="831850" y="4945224"/>
            <a:ext cx="10515600" cy="1144426"/>
          </a:xfrm>
        </p:spPr>
        <p:txBody>
          <a:bodyPr/>
          <a:lstStyle/>
          <a:p>
            <a:r>
              <a:rPr lang="en-US" dirty="0"/>
              <a:t>Metrics, and testing methodology, are essential and perhaps sharable</a:t>
            </a:r>
          </a:p>
        </p:txBody>
      </p:sp>
      <p:sp>
        <p:nvSpPr>
          <p:cNvPr id="4" name="Slide Number Placeholder 3">
            <a:extLst>
              <a:ext uri="{FF2B5EF4-FFF2-40B4-BE49-F238E27FC236}">
                <a16:creationId xmlns:a16="http://schemas.microsoft.com/office/drawing/2014/main" id="{98F09EFE-C983-4E51-A958-AA5ECD2682EA}"/>
              </a:ext>
            </a:extLst>
          </p:cNvPr>
          <p:cNvSpPr>
            <a:spLocks noGrp="1"/>
          </p:cNvSpPr>
          <p:nvPr>
            <p:ph type="sldNum" sz="quarter" idx="12"/>
          </p:nvPr>
        </p:nvSpPr>
        <p:spPr/>
        <p:txBody>
          <a:bodyPr/>
          <a:lstStyle/>
          <a:p>
            <a:fld id="{B31A39DF-61A9-4ACA-B734-536BAC9BE44A}" type="slidenum">
              <a:rPr lang="en-US" smtClean="0"/>
              <a:t>36</a:t>
            </a:fld>
            <a:endParaRPr lang="en-US"/>
          </a:p>
        </p:txBody>
      </p:sp>
    </p:spTree>
    <p:extLst>
      <p:ext uri="{BB962C8B-B14F-4D97-AF65-F5344CB8AC3E}">
        <p14:creationId xmlns:p14="http://schemas.microsoft.com/office/powerpoint/2010/main" val="3389112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Where Navy needs to go next…</a:t>
            </a:r>
          </a:p>
        </p:txBody>
      </p:sp>
      <p:sp>
        <p:nvSpPr>
          <p:cNvPr id="6" name="Content Placeholder 5"/>
          <p:cNvSpPr>
            <a:spLocks noGrp="1"/>
          </p:cNvSpPr>
          <p:nvPr>
            <p:ph idx="1"/>
          </p:nvPr>
        </p:nvSpPr>
        <p:spPr>
          <a:xfrm>
            <a:off x="838200" y="1825624"/>
            <a:ext cx="10515600" cy="4738461"/>
          </a:xfrm>
        </p:spPr>
        <p:txBody>
          <a:bodyPr>
            <a:normAutofit fontScale="92500" lnSpcReduction="10000"/>
          </a:bodyPr>
          <a:lstStyle/>
          <a:p>
            <a:r>
              <a:rPr lang="en-US" sz="3200" dirty="0"/>
              <a:t>Massive testing of unmanned hardware + software ability to follow both orders and constraints in physically realistic virtual environments: </a:t>
            </a:r>
            <a:r>
              <a:rPr lang="en-US" sz="3200" b="1" dirty="0"/>
              <a:t>TestDevOps </a:t>
            </a:r>
            <a:r>
              <a:rPr lang="en-US" sz="3200" dirty="0"/>
              <a:t>for learning-improvement cycles.</a:t>
            </a:r>
          </a:p>
          <a:p>
            <a:r>
              <a:rPr lang="en-US" sz="3200" b="1" dirty="0"/>
              <a:t>Influence and impact operations</a:t>
            </a:r>
            <a:r>
              <a:rPr lang="en-US" sz="3200" dirty="0"/>
              <a:t>: certify real-world capabilities via field experimentation (FX), confirmed by Big Data analysis, defense test range exercises, wargames and theses.</a:t>
            </a:r>
          </a:p>
          <a:p>
            <a:r>
              <a:rPr lang="en-US" sz="3200" dirty="0"/>
              <a:t>Human warfighters and mission commanders (not just engineers) review and approve unmanned systems as… </a:t>
            </a:r>
            <a:r>
              <a:rPr lang="en-US" sz="3200" b="1" dirty="0"/>
              <a:t>qualified.</a:t>
            </a:r>
          </a:p>
          <a:p>
            <a:r>
              <a:rPr lang="en-US" sz="3200" dirty="0"/>
              <a:t>New normal will be </a:t>
            </a:r>
            <a:r>
              <a:rPr lang="en-US" sz="3200" b="1" dirty="0"/>
              <a:t>human + machine teaming </a:t>
            </a:r>
            <a:r>
              <a:rPr lang="en-US" sz="3200" dirty="0"/>
              <a:t>together; future must mainstream all capabilities in acquisition and deployment.</a:t>
            </a:r>
          </a:p>
          <a:p>
            <a:r>
              <a:rPr lang="en-US" sz="3200" b="1" dirty="0"/>
              <a:t>Welcome to the future </a:t>
            </a:r>
            <a:r>
              <a:rPr lang="en-US" sz="3200" dirty="0"/>
              <a:t>– the horizon is here!</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37</a:t>
            </a:fld>
            <a:endParaRPr lang="en-US"/>
          </a:p>
        </p:txBody>
      </p:sp>
    </p:spTree>
    <p:extLst>
      <p:ext uri="{BB962C8B-B14F-4D97-AF65-F5344CB8AC3E}">
        <p14:creationId xmlns:p14="http://schemas.microsoft.com/office/powerpoint/2010/main" val="2046789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A5C339-B1CB-4734-9534-D4A3BAF0A6DD}"/>
              </a:ext>
            </a:extLst>
          </p:cNvPr>
          <p:cNvSpPr>
            <a:spLocks noGrp="1"/>
          </p:cNvSpPr>
          <p:nvPr>
            <p:ph type="title"/>
          </p:nvPr>
        </p:nvSpPr>
        <p:spPr>
          <a:xfrm>
            <a:off x="838200" y="365125"/>
            <a:ext cx="11079480" cy="1325563"/>
          </a:xfrm>
        </p:spPr>
        <p:txBody>
          <a:bodyPr>
            <a:normAutofit/>
          </a:bodyPr>
          <a:lstStyle/>
          <a:p>
            <a:r>
              <a:rPr lang="en-US" sz="4200" dirty="0"/>
              <a:t>Workshop day 3 lookahead: discussion invitation</a:t>
            </a:r>
          </a:p>
        </p:txBody>
      </p:sp>
      <p:sp>
        <p:nvSpPr>
          <p:cNvPr id="8" name="Content Placeholder 7">
            <a:extLst>
              <a:ext uri="{FF2B5EF4-FFF2-40B4-BE49-F238E27FC236}">
                <a16:creationId xmlns:a16="http://schemas.microsoft.com/office/drawing/2014/main" id="{7306B71B-67E3-4130-A589-173EAAD0A629}"/>
              </a:ext>
            </a:extLst>
          </p:cNvPr>
          <p:cNvSpPr>
            <a:spLocks noGrp="1"/>
          </p:cNvSpPr>
          <p:nvPr>
            <p:ph idx="1"/>
          </p:nvPr>
        </p:nvSpPr>
        <p:spPr>
          <a:xfrm>
            <a:off x="838200" y="1825625"/>
            <a:ext cx="10904376" cy="4351338"/>
          </a:xfrm>
        </p:spPr>
        <p:txBody>
          <a:bodyPr>
            <a:normAutofit/>
          </a:bodyPr>
          <a:lstStyle/>
          <a:p>
            <a:pPr marL="0" indent="0">
              <a:buNone/>
            </a:pPr>
            <a:r>
              <a:rPr lang="en-US" dirty="0"/>
              <a:t>We will discuss Meaningful Metrics for Demonstrating Ethical Supervision of Unmanned Systems, showing design framework based on</a:t>
            </a:r>
          </a:p>
          <a:p>
            <a:r>
              <a:rPr lang="en-US" dirty="0"/>
              <a:t>“How do you measure that?” as critical question, our problem domain requires mission-oriented testing repeatably and indefinitely</a:t>
            </a:r>
          </a:p>
          <a:p>
            <a:r>
              <a:rPr lang="en-US" dirty="0"/>
              <a:t>Live-virtual-constructive (LVC) TestDevOps for spiral improvement</a:t>
            </a:r>
          </a:p>
          <a:p>
            <a:endParaRPr lang="en-US" dirty="0"/>
          </a:p>
          <a:p>
            <a:pPr marL="0" indent="0">
              <a:buNone/>
            </a:pPr>
            <a:r>
              <a:rPr lang="en-US" dirty="0"/>
              <a:t>We are listening closely and studying each of your contributions…  thanks!</a:t>
            </a:r>
          </a:p>
          <a:p>
            <a:pPr marL="0" indent="0">
              <a:buNone/>
            </a:pPr>
            <a:endParaRPr lang="en-US" dirty="0"/>
          </a:p>
          <a:p>
            <a:pPr marL="0" indent="0">
              <a:buNone/>
            </a:pPr>
            <a:r>
              <a:rPr lang="en-US" dirty="0"/>
              <a:t>Your inputs are welcome on these cross-cutting workshop themes.</a:t>
            </a:r>
          </a:p>
        </p:txBody>
      </p:sp>
      <p:sp>
        <p:nvSpPr>
          <p:cNvPr id="4" name="Slide Number Placeholder 3">
            <a:extLst>
              <a:ext uri="{FF2B5EF4-FFF2-40B4-BE49-F238E27FC236}">
                <a16:creationId xmlns:a16="http://schemas.microsoft.com/office/drawing/2014/main" id="{9D38A66A-2986-4429-AC9C-72ABAD07ED10}"/>
              </a:ext>
            </a:extLst>
          </p:cNvPr>
          <p:cNvSpPr>
            <a:spLocks noGrp="1"/>
          </p:cNvSpPr>
          <p:nvPr>
            <p:ph type="sldNum" sz="quarter" idx="12"/>
          </p:nvPr>
        </p:nvSpPr>
        <p:spPr/>
        <p:txBody>
          <a:bodyPr/>
          <a:lstStyle/>
          <a:p>
            <a:fld id="{B31A39DF-61A9-4ACA-B734-536BAC9BE44A}" type="slidenum">
              <a:rPr lang="en-US" smtClean="0"/>
              <a:t>38</a:t>
            </a:fld>
            <a:endParaRPr lang="en-US"/>
          </a:p>
        </p:txBody>
      </p:sp>
    </p:spTree>
    <p:extLst>
      <p:ext uri="{BB962C8B-B14F-4D97-AF65-F5344CB8AC3E}">
        <p14:creationId xmlns:p14="http://schemas.microsoft.com/office/powerpoint/2010/main" val="10547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41798"/>
            <a:ext cx="10622280" cy="889843"/>
          </a:xfrm>
        </p:spPr>
        <p:txBody>
          <a:bodyPr>
            <a:normAutofit/>
          </a:bodyPr>
          <a:lstStyle/>
          <a:p>
            <a:pPr algn="ctr"/>
            <a:r>
              <a:rPr lang="en-US" sz="4200" dirty="0"/>
              <a:t>Synopsis: Ethical Control of Unmanned Systems</a:t>
            </a:r>
          </a:p>
        </p:txBody>
      </p:sp>
      <p:sp>
        <p:nvSpPr>
          <p:cNvPr id="3" name="Content Placeholder 2"/>
          <p:cNvSpPr>
            <a:spLocks noGrp="1"/>
          </p:cNvSpPr>
          <p:nvPr>
            <p:ph idx="1"/>
          </p:nvPr>
        </p:nvSpPr>
        <p:spPr>
          <a:xfrm>
            <a:off x="838199" y="1298444"/>
            <a:ext cx="10572751" cy="5217758"/>
          </a:xfrm>
        </p:spPr>
        <p:txBody>
          <a:bodyPr>
            <a:normAutofit fontScale="92500" lnSpcReduction="20000"/>
          </a:bodyPr>
          <a:lstStyle/>
          <a:p>
            <a:r>
              <a:rPr lang="en-US" b="1" dirty="0"/>
              <a:t>Project Motivation</a:t>
            </a:r>
            <a:r>
              <a:rPr lang="en-US" dirty="0"/>
              <a:t>: ethically constrained control of unmanned systems and robot missions by human supervisors and warfighters. </a:t>
            </a:r>
          </a:p>
          <a:p>
            <a:r>
              <a:rPr lang="en-US" b="1" dirty="0"/>
              <a:t>Precept:</a:t>
            </a:r>
            <a:r>
              <a:rPr lang="en-US" dirty="0"/>
              <a:t> well-structured mission orders can be syntactically and semantically validated to give human commanders confidence that offboard systems  </a:t>
            </a:r>
          </a:p>
          <a:p>
            <a:pPr lvl="1"/>
            <a:r>
              <a:rPr lang="en-US" sz="2600" i="1" dirty="0"/>
              <a:t>will </a:t>
            </a:r>
            <a:r>
              <a:rPr lang="en-US" sz="2600" b="1" i="1" dirty="0"/>
              <a:t>do</a:t>
            </a:r>
            <a:r>
              <a:rPr lang="en-US" sz="2600" i="1" dirty="0"/>
              <a:t> what they are told to </a:t>
            </a:r>
            <a:r>
              <a:rPr lang="en-US" sz="2600" b="1" i="1" dirty="0"/>
              <a:t>do</a:t>
            </a:r>
            <a:r>
              <a:rPr lang="en-US" dirty="0"/>
              <a:t>, and further </a:t>
            </a:r>
          </a:p>
          <a:p>
            <a:pPr lvl="1"/>
            <a:r>
              <a:rPr lang="en-US" sz="2600" i="1" dirty="0"/>
              <a:t>will </a:t>
            </a:r>
            <a:r>
              <a:rPr lang="en-US" sz="2600" b="1" i="1" dirty="0"/>
              <a:t>not do</a:t>
            </a:r>
            <a:r>
              <a:rPr lang="en-US" sz="2600" i="1" dirty="0"/>
              <a:t> what they are </a:t>
            </a:r>
            <a:r>
              <a:rPr lang="en-US" sz="2600" b="1" i="1" dirty="0"/>
              <a:t>forbidden to do</a:t>
            </a:r>
            <a:r>
              <a:rPr lang="en-US" dirty="0"/>
              <a:t>. </a:t>
            </a:r>
          </a:p>
          <a:p>
            <a:r>
              <a:rPr lang="en-US" b="1" dirty="0"/>
              <a:t>Project Goal:</a:t>
            </a:r>
            <a:r>
              <a:rPr lang="en-US" dirty="0"/>
              <a:t> apply Semantic Web ontology to scenario goals and constraints for logical validation that human-approved mission orders for robots are semantically coherent, precise, unambiguous, and without internal contradictions. </a:t>
            </a:r>
          </a:p>
          <a:p>
            <a:r>
              <a:rPr lang="en-US" b="1" dirty="0"/>
              <a:t>Long-term Objective:</a:t>
            </a:r>
            <a:r>
              <a:rPr lang="en-US" dirty="0"/>
              <a:t> demonstrate that no technological limitations exist that prevent applying the same kind of ethical constraints on robots and unmanned vehicles that already apply to human beings. </a:t>
            </a:r>
          </a:p>
          <a:p>
            <a:r>
              <a:rPr lang="en-US" b="1" i="1" dirty="0"/>
              <a:t>How? </a:t>
            </a:r>
            <a:r>
              <a:rPr lang="en-US" dirty="0"/>
              <a:t>Testing </a:t>
            </a:r>
            <a:r>
              <a:rPr lang="en-US" dirty="0" err="1"/>
              <a:t>testing</a:t>
            </a:r>
            <a:r>
              <a:rPr lang="en-US" dirty="0"/>
              <a:t> </a:t>
            </a:r>
            <a:r>
              <a:rPr lang="en-US" dirty="0" err="1"/>
              <a:t>testing</a:t>
            </a:r>
            <a:r>
              <a:rPr lang="en-US" dirty="0"/>
              <a:t>: simulation, virtual environments, analytics, field experiments, real-world analytics, new normal...</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39</a:t>
            </a:fld>
            <a:endParaRPr lang="en-US"/>
          </a:p>
        </p:txBody>
      </p:sp>
      <p:sp>
        <p:nvSpPr>
          <p:cNvPr id="5" name="TextBox 4"/>
          <p:cNvSpPr txBox="1"/>
          <p:nvPr/>
        </p:nvSpPr>
        <p:spPr>
          <a:xfrm>
            <a:off x="7229475" y="2869850"/>
            <a:ext cx="3243263" cy="646331"/>
          </a:xfrm>
          <a:prstGeom prst="rect">
            <a:avLst/>
          </a:prstGeom>
          <a:noFill/>
          <a:ln w="12700">
            <a:solidFill>
              <a:schemeClr val="accent6">
                <a:lumMod val="50000"/>
              </a:schemeClr>
            </a:solidFill>
          </a:ln>
        </p:spPr>
        <p:txBody>
          <a:bodyPr wrap="square" rtlCol="0">
            <a:spAutoFit/>
          </a:bodyPr>
          <a:lstStyle/>
          <a:p>
            <a:pPr algn="ctr"/>
            <a:r>
              <a:rPr lang="en-US" b="1" dirty="0">
                <a:solidFill>
                  <a:schemeClr val="accent6">
                    <a:lumMod val="50000"/>
                  </a:schemeClr>
                </a:solidFill>
              </a:rPr>
              <a:t>Paraphrase: can qualified robots correctly follow human orders?</a:t>
            </a:r>
          </a:p>
        </p:txBody>
      </p:sp>
    </p:spTree>
    <p:extLst>
      <p:ext uri="{BB962C8B-B14F-4D97-AF65-F5344CB8AC3E}">
        <p14:creationId xmlns:p14="http://schemas.microsoft.com/office/powerpoint/2010/main" val="29648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F2563D-6FF3-4754-8FF9-F0AA5FF16CE6}"/>
              </a:ext>
            </a:extLst>
          </p:cNvPr>
          <p:cNvSpPr>
            <a:spLocks noGrp="1"/>
          </p:cNvSpPr>
          <p:nvPr>
            <p:ph type="title"/>
          </p:nvPr>
        </p:nvSpPr>
        <p:spPr/>
        <p:txBody>
          <a:bodyPr/>
          <a:lstStyle/>
          <a:p>
            <a:r>
              <a:rPr lang="en-US" dirty="0"/>
              <a:t>Motivation and concepts</a:t>
            </a:r>
          </a:p>
        </p:txBody>
      </p:sp>
      <p:sp>
        <p:nvSpPr>
          <p:cNvPr id="6" name="Text Placeholder 5">
            <a:extLst>
              <a:ext uri="{FF2B5EF4-FFF2-40B4-BE49-F238E27FC236}">
                <a16:creationId xmlns:a16="http://schemas.microsoft.com/office/drawing/2014/main" id="{70C654A8-D097-4411-AF42-27283561ACF8}"/>
              </a:ext>
            </a:extLst>
          </p:cNvPr>
          <p:cNvSpPr>
            <a:spLocks noGrp="1"/>
          </p:cNvSpPr>
          <p:nvPr>
            <p:ph type="body" idx="1"/>
          </p:nvPr>
        </p:nvSpPr>
        <p:spPr/>
        <p:txBody>
          <a:bodyPr anchor="ctr"/>
          <a:lstStyle/>
          <a:p>
            <a:r>
              <a:rPr lang="en-US" dirty="0"/>
              <a:t>What are we talking about?</a:t>
            </a:r>
          </a:p>
        </p:txBody>
      </p:sp>
      <p:sp>
        <p:nvSpPr>
          <p:cNvPr id="4" name="Slide Number Placeholder 3">
            <a:extLst>
              <a:ext uri="{FF2B5EF4-FFF2-40B4-BE49-F238E27FC236}">
                <a16:creationId xmlns:a16="http://schemas.microsoft.com/office/drawing/2014/main" id="{34233F9C-57A8-4294-8BDC-2993FFF9D5C0}"/>
              </a:ext>
            </a:extLst>
          </p:cNvPr>
          <p:cNvSpPr>
            <a:spLocks noGrp="1"/>
          </p:cNvSpPr>
          <p:nvPr>
            <p:ph type="sldNum" sz="quarter" idx="12"/>
          </p:nvPr>
        </p:nvSpPr>
        <p:spPr/>
        <p:txBody>
          <a:bodyPr/>
          <a:lstStyle/>
          <a:p>
            <a:fld id="{B31A39DF-61A9-4ACA-B734-536BAC9BE44A}" type="slidenum">
              <a:rPr lang="en-US" smtClean="0"/>
              <a:t>4</a:t>
            </a:fld>
            <a:endParaRPr lang="en-US"/>
          </a:p>
        </p:txBody>
      </p:sp>
    </p:spTree>
    <p:extLst>
      <p:ext uri="{BB962C8B-B14F-4D97-AF65-F5344CB8AC3E}">
        <p14:creationId xmlns:p14="http://schemas.microsoft.com/office/powerpoint/2010/main" val="2934896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9047"/>
            <a:ext cx="7272337" cy="4773353"/>
          </a:xfrm>
        </p:spPr>
        <p:txBody>
          <a:bodyPr>
            <a:normAutofit/>
          </a:bodyPr>
          <a:lstStyle/>
          <a:p>
            <a:pPr marL="0" indent="0" algn="ctr">
              <a:lnSpc>
                <a:spcPct val="10000"/>
              </a:lnSpc>
            </a:pPr>
            <a:endParaRPr lang="en-US" dirty="0"/>
          </a:p>
          <a:p>
            <a:pPr marL="0" indent="0" algn="ctr">
              <a:lnSpc>
                <a:spcPct val="80000"/>
              </a:lnSpc>
              <a:buNone/>
            </a:pPr>
            <a:r>
              <a:rPr lang="en-US" sz="3900" b="1" dirty="0"/>
              <a:t>Don Brutzman</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brutzman@nps.edu</a:t>
            </a:r>
            <a:r>
              <a:rPr lang="en-US" sz="2400" i="1" dirty="0"/>
              <a:t> </a:t>
            </a:r>
            <a:endParaRPr lang="en-US" sz="2400" dirty="0"/>
          </a:p>
          <a:p>
            <a:pPr marL="0" indent="0" algn="ctr">
              <a:lnSpc>
                <a:spcPct val="80000"/>
              </a:lnSpc>
              <a:buNone/>
            </a:pPr>
            <a:r>
              <a:rPr lang="en-US" sz="2400" i="1" dirty="0">
                <a:hlinkClick r:id="rId4"/>
              </a:rPr>
              <a:t>http://faculty.nps.edu/brutzman</a:t>
            </a:r>
            <a:r>
              <a:rPr lang="en-US" sz="2400" i="1" dirty="0"/>
              <a:t> </a:t>
            </a:r>
            <a:endParaRPr lang="en-US" i="1" dirty="0"/>
          </a:p>
          <a:p>
            <a:pPr marL="0" indent="0" algn="ctr">
              <a:lnSpc>
                <a:spcPct val="40000"/>
              </a:lnSpc>
              <a:buNone/>
            </a:pPr>
            <a:endParaRPr lang="en-US" dirty="0"/>
          </a:p>
          <a:p>
            <a:pPr marL="0" indent="0" algn="ctr">
              <a:lnSpc>
                <a:spcPct val="80000"/>
              </a:lnSpc>
              <a:buNone/>
            </a:pPr>
            <a:r>
              <a:rPr lang="en-US" sz="2400" dirty="0"/>
              <a:t>Code USW/Br,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1.831.656.2149 work</a:t>
            </a:r>
          </a:p>
          <a:p>
            <a:pPr marL="0" indent="0" algn="ctr">
              <a:lnSpc>
                <a:spcPct val="80000"/>
              </a:lnSpc>
              <a:buNone/>
            </a:pPr>
            <a:r>
              <a:rPr lang="en-US" sz="2400" dirty="0"/>
              <a:t>1.831.402.4809   cell</a:t>
            </a:r>
            <a:r>
              <a:rPr lang="en-US" dirty="0">
                <a:hlinkClick r:id="" action="ppaction://noaction"/>
              </a:rPr>
              <a:t>    </a:t>
            </a:r>
          </a:p>
        </p:txBody>
      </p:sp>
      <p:sp>
        <p:nvSpPr>
          <p:cNvPr id="250883" name="Rectangle 3"/>
          <p:cNvSpPr>
            <a:spLocks noGrp="1" noChangeArrowheads="1"/>
          </p:cNvSpPr>
          <p:nvPr>
            <p:ph type="title"/>
          </p:nvPr>
        </p:nvSpPr>
        <p:spPr/>
        <p:txBody>
          <a:bodyPr/>
          <a:lstStyle/>
          <a:p>
            <a:r>
              <a:rPr lang="en-US" dirty="0"/>
              <a:t>Contact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40</a:t>
            </a:fld>
            <a:endParaRPr lang="en-US"/>
          </a:p>
        </p:txBody>
      </p:sp>
    </p:spTree>
    <p:extLst>
      <p:ext uri="{BB962C8B-B14F-4D97-AF65-F5344CB8AC3E}">
        <p14:creationId xmlns:p14="http://schemas.microsoft.com/office/powerpoint/2010/main" val="346668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4891"/>
            <a:ext cx="7272337" cy="4777509"/>
          </a:xfrm>
        </p:spPr>
        <p:txBody>
          <a:bodyPr>
            <a:normAutofit/>
          </a:bodyPr>
          <a:lstStyle/>
          <a:p>
            <a:pPr marL="0" indent="0" algn="ctr">
              <a:lnSpc>
                <a:spcPct val="10000"/>
              </a:lnSpc>
            </a:pPr>
            <a:endParaRPr lang="en-US" dirty="0"/>
          </a:p>
          <a:p>
            <a:pPr marL="0" indent="0" algn="ctr">
              <a:lnSpc>
                <a:spcPct val="80000"/>
              </a:lnSpc>
              <a:buNone/>
            </a:pPr>
            <a:r>
              <a:rPr lang="en-US" sz="3900" b="1" dirty="0"/>
              <a:t>Curt Blais</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a:p>
          <a:p>
            <a:pPr marL="0" indent="0" algn="ctr">
              <a:lnSpc>
                <a:spcPct val="10000"/>
              </a:lnSpc>
              <a:buNone/>
            </a:pPr>
            <a:r>
              <a:rPr lang="en-US" sz="2400" i="1" dirty="0">
                <a:hlinkClick r:id="rId3"/>
              </a:rPr>
              <a:t>clblais@nps.edu</a:t>
            </a:r>
            <a:endParaRPr lang="en-US" sz="2400" i="1" dirty="0"/>
          </a:p>
          <a:p>
            <a:pPr marL="0" indent="0" algn="ctr">
              <a:lnSpc>
                <a:spcPct val="40000"/>
              </a:lnSpc>
              <a:spcBef>
                <a:spcPts val="1800"/>
              </a:spcBef>
              <a:buNone/>
            </a:pPr>
            <a:r>
              <a:rPr lang="en-US" sz="2400" i="1" dirty="0">
                <a:hlinkClick r:id="rId4"/>
              </a:rPr>
              <a:t>https://nps.edu/faculty-profiles/-/cv/clblais</a:t>
            </a:r>
            <a:endParaRPr lang="en-US" sz="2400" i="1" dirty="0"/>
          </a:p>
          <a:p>
            <a:pPr marL="0" indent="0" algn="ctr">
              <a:lnSpc>
                <a:spcPct val="40000"/>
              </a:lnSpc>
              <a:buNone/>
            </a:pPr>
            <a:endParaRPr lang="en-US" dirty="0"/>
          </a:p>
          <a:p>
            <a:pPr marL="0" indent="0" algn="ctr">
              <a:lnSpc>
                <a:spcPct val="80000"/>
              </a:lnSpc>
              <a:buNone/>
            </a:pPr>
            <a:r>
              <a:rPr lang="en-US" sz="2400" dirty="0"/>
              <a:t>Code MV/</a:t>
            </a:r>
            <a:r>
              <a:rPr lang="en-US" sz="2400" dirty="0" err="1"/>
              <a:t>Bl</a:t>
            </a:r>
            <a:r>
              <a:rPr lang="en-US" sz="2400" dirty="0"/>
              <a:t>,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1.831.656.3215 work</a:t>
            </a:r>
            <a:endParaRPr lang="en-US" sz="2400" dirty="0">
              <a:hlinkClick r:id="" action="ppaction://noaction"/>
            </a:endParaRPr>
          </a:p>
          <a:p>
            <a:pPr marL="0" indent="0" algn="ctr">
              <a:lnSpc>
                <a:spcPct val="80000"/>
              </a:lnSpc>
              <a:buNone/>
            </a:pP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41</a:t>
            </a:fld>
            <a:endParaRPr lang="en-US"/>
          </a:p>
        </p:txBody>
      </p:sp>
    </p:spTree>
    <p:extLst>
      <p:ext uri="{BB962C8B-B14F-4D97-AF65-F5344CB8AC3E}">
        <p14:creationId xmlns:p14="http://schemas.microsoft.com/office/powerpoint/2010/main" val="372682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D894-CC79-48F7-B5F3-19B693B8760A}"/>
              </a:ext>
            </a:extLst>
          </p:cNvPr>
          <p:cNvSpPr>
            <a:spLocks noGrp="1"/>
          </p:cNvSpPr>
          <p:nvPr>
            <p:ph type="title"/>
          </p:nvPr>
        </p:nvSpPr>
        <p:spPr>
          <a:xfrm>
            <a:off x="838199" y="365125"/>
            <a:ext cx="11025673" cy="1325563"/>
          </a:xfrm>
        </p:spPr>
        <p:txBody>
          <a:bodyPr>
            <a:normAutofit/>
          </a:bodyPr>
          <a:lstStyle/>
          <a:p>
            <a:r>
              <a:rPr lang="en-US" sz="4000" dirty="0"/>
              <a:t>Military Challenges for Ethically Compliant Systems</a:t>
            </a:r>
          </a:p>
        </p:txBody>
      </p:sp>
      <p:sp>
        <p:nvSpPr>
          <p:cNvPr id="3" name="Content Placeholder 2">
            <a:extLst>
              <a:ext uri="{FF2B5EF4-FFF2-40B4-BE49-F238E27FC236}">
                <a16:creationId xmlns:a16="http://schemas.microsoft.com/office/drawing/2014/main" id="{FBF94C15-3F00-443E-8A4F-9C89E035409F}"/>
              </a:ext>
            </a:extLst>
          </p:cNvPr>
          <p:cNvSpPr>
            <a:spLocks noGrp="1"/>
          </p:cNvSpPr>
          <p:nvPr>
            <p:ph idx="1"/>
          </p:nvPr>
        </p:nvSpPr>
        <p:spPr>
          <a:xfrm>
            <a:off x="838200" y="1825625"/>
            <a:ext cx="10652760" cy="4351338"/>
          </a:xfrm>
        </p:spPr>
        <p:txBody>
          <a:bodyPr>
            <a:normAutofit/>
          </a:bodyPr>
          <a:lstStyle/>
          <a:p>
            <a:pPr marL="0" indent="0">
              <a:buNone/>
            </a:pPr>
            <a:r>
              <a:rPr lang="en-US" dirty="0"/>
              <a:t>We are working within a military context, but applicability seems broad.</a:t>
            </a:r>
          </a:p>
          <a:p>
            <a:r>
              <a:rPr lang="en-US" dirty="0"/>
              <a:t>Humans are qualified with legal, moral and command authority to carry out missions with potentially lethal (or indeed life-saving) force.</a:t>
            </a:r>
          </a:p>
          <a:p>
            <a:r>
              <a:rPr lang="en-US" dirty="0"/>
              <a:t>Human teams have well-defined community ethos and doctrine, with tactics, techniques and procedures (TTPs) for precise communication and distributed execution on a global scale.</a:t>
            </a:r>
          </a:p>
          <a:p>
            <a:r>
              <a:rPr lang="en-US" dirty="0"/>
              <a:t>Principles of International Humanitarian Law (IHL) and Laws of Armed Conflict (LOAC) are well understood by practitioners.</a:t>
            </a:r>
          </a:p>
          <a:p>
            <a:pPr lvl="1"/>
            <a:r>
              <a:rPr lang="en-US" dirty="0"/>
              <a:t>Perhaps not in legalistic terms, but absolutely understood in moral terms regarding whether mission directions are based on lawful orders.</a:t>
            </a:r>
          </a:p>
          <a:p>
            <a:endParaRPr lang="en-US" dirty="0"/>
          </a:p>
          <a:p>
            <a:endParaRPr lang="en-US" dirty="0"/>
          </a:p>
        </p:txBody>
      </p:sp>
      <p:sp>
        <p:nvSpPr>
          <p:cNvPr id="4" name="Slide Number Placeholder 3">
            <a:extLst>
              <a:ext uri="{FF2B5EF4-FFF2-40B4-BE49-F238E27FC236}">
                <a16:creationId xmlns:a16="http://schemas.microsoft.com/office/drawing/2014/main" id="{C73097BC-3899-40EC-93CB-CD369845EA3A}"/>
              </a:ext>
            </a:extLst>
          </p:cNvPr>
          <p:cNvSpPr>
            <a:spLocks noGrp="1"/>
          </p:cNvSpPr>
          <p:nvPr>
            <p:ph type="sldNum" sz="quarter" idx="12"/>
          </p:nvPr>
        </p:nvSpPr>
        <p:spPr/>
        <p:txBody>
          <a:bodyPr/>
          <a:lstStyle/>
          <a:p>
            <a:fld id="{B31A39DF-61A9-4ACA-B734-536BAC9BE44A}" type="slidenum">
              <a:rPr lang="en-US" smtClean="0"/>
              <a:t>5</a:t>
            </a:fld>
            <a:endParaRPr lang="en-US"/>
          </a:p>
        </p:txBody>
      </p:sp>
    </p:spTree>
    <p:extLst>
      <p:ext uri="{BB962C8B-B14F-4D97-AF65-F5344CB8AC3E}">
        <p14:creationId xmlns:p14="http://schemas.microsoft.com/office/powerpoint/2010/main" val="78807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A67-CB2D-419A-81E3-A0F341031D6C}"/>
              </a:ext>
            </a:extLst>
          </p:cNvPr>
          <p:cNvSpPr>
            <a:spLocks noGrp="1"/>
          </p:cNvSpPr>
          <p:nvPr>
            <p:ph type="title"/>
          </p:nvPr>
        </p:nvSpPr>
        <p:spPr/>
        <p:txBody>
          <a:bodyPr/>
          <a:lstStyle/>
          <a:p>
            <a:r>
              <a:rPr lang="en-US" dirty="0"/>
              <a:t>People first – machines under human control</a:t>
            </a:r>
          </a:p>
        </p:txBody>
      </p:sp>
      <p:sp>
        <p:nvSpPr>
          <p:cNvPr id="3" name="Content Placeholder 2">
            <a:extLst>
              <a:ext uri="{FF2B5EF4-FFF2-40B4-BE49-F238E27FC236}">
                <a16:creationId xmlns:a16="http://schemas.microsoft.com/office/drawing/2014/main" id="{EA81C6AF-9CD9-4B97-9583-F1EFC48EF2B5}"/>
              </a:ext>
            </a:extLst>
          </p:cNvPr>
          <p:cNvSpPr>
            <a:spLocks noGrp="1"/>
          </p:cNvSpPr>
          <p:nvPr>
            <p:ph idx="1"/>
          </p:nvPr>
        </p:nvSpPr>
        <p:spPr>
          <a:xfrm>
            <a:off x="838199" y="1825625"/>
            <a:ext cx="10773747" cy="4598502"/>
          </a:xfrm>
        </p:spPr>
        <p:txBody>
          <a:bodyPr>
            <a:normAutofit/>
          </a:bodyPr>
          <a:lstStyle/>
          <a:p>
            <a:pPr marL="0" indent="0">
              <a:buNone/>
            </a:pPr>
            <a:r>
              <a:rPr lang="en-US" dirty="0"/>
              <a:t>Only humans have authority, responsibility and accountability for actions with potential for lethal outcomes. </a:t>
            </a:r>
          </a:p>
          <a:p>
            <a:r>
              <a:rPr lang="en-US" dirty="0"/>
              <a:t>Includes responsibility for unmanned systems under their command</a:t>
            </a:r>
          </a:p>
          <a:p>
            <a:pPr marL="0" indent="0">
              <a:buNone/>
            </a:pPr>
            <a:endParaRPr lang="en-US" dirty="0"/>
          </a:p>
          <a:p>
            <a:pPr marL="0" indent="0">
              <a:buNone/>
            </a:pPr>
            <a:r>
              <a:rPr lang="en-US" dirty="0"/>
              <a:t>Guiding heuristics for designing new AI-enabled mission capabilities:</a:t>
            </a:r>
          </a:p>
          <a:p>
            <a:pPr marL="514350" indent="-514350">
              <a:buFont typeface="+mj-lt"/>
              <a:buAutoNum type="alphaLcPeriod"/>
            </a:pPr>
            <a:r>
              <a:rPr lang="en-US" dirty="0"/>
              <a:t>How do humans accomplish such goal tasks today?</a:t>
            </a:r>
          </a:p>
          <a:p>
            <a:pPr marL="514350" indent="-514350">
              <a:buFont typeface="+mj-lt"/>
              <a:buAutoNum type="alphaLcPeriod"/>
            </a:pPr>
            <a:r>
              <a:rPr lang="en-US" dirty="0"/>
              <a:t>How might unmanned systems accomplish similar tasks in future?</a:t>
            </a:r>
          </a:p>
          <a:p>
            <a:pPr marL="514350" indent="-514350">
              <a:buFont typeface="+mj-lt"/>
              <a:buAutoNum type="alphaLcPeriod"/>
            </a:pPr>
            <a:r>
              <a:rPr lang="en-US" dirty="0"/>
              <a:t>How can human commanders safely direct and supervise such systems, retaining moral and legal authority over operations?</a:t>
            </a:r>
          </a:p>
          <a:p>
            <a:endParaRPr lang="en-US" dirty="0"/>
          </a:p>
        </p:txBody>
      </p:sp>
      <p:sp>
        <p:nvSpPr>
          <p:cNvPr id="4" name="Slide Number Placeholder 3">
            <a:extLst>
              <a:ext uri="{FF2B5EF4-FFF2-40B4-BE49-F238E27FC236}">
                <a16:creationId xmlns:a16="http://schemas.microsoft.com/office/drawing/2014/main" id="{709C5726-7470-47F7-9505-5BBFF9D70B30}"/>
              </a:ext>
            </a:extLst>
          </p:cNvPr>
          <p:cNvSpPr>
            <a:spLocks noGrp="1"/>
          </p:cNvSpPr>
          <p:nvPr>
            <p:ph type="sldNum" sz="quarter" idx="12"/>
          </p:nvPr>
        </p:nvSpPr>
        <p:spPr/>
        <p:txBody>
          <a:bodyPr/>
          <a:lstStyle/>
          <a:p>
            <a:fld id="{B31A39DF-61A9-4ACA-B734-536BAC9BE44A}" type="slidenum">
              <a:rPr lang="en-US" smtClean="0"/>
              <a:t>6</a:t>
            </a:fld>
            <a:endParaRPr lang="en-US"/>
          </a:p>
        </p:txBody>
      </p:sp>
    </p:spTree>
    <p:extLst>
      <p:ext uri="{BB962C8B-B14F-4D97-AF65-F5344CB8AC3E}">
        <p14:creationId xmlns:p14="http://schemas.microsoft.com/office/powerpoint/2010/main" val="104178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4552-7F3E-4739-B563-BD4530C7317D}"/>
              </a:ext>
            </a:extLst>
          </p:cNvPr>
          <p:cNvSpPr>
            <a:spLocks noGrp="1"/>
          </p:cNvSpPr>
          <p:nvPr>
            <p:ph type="title"/>
          </p:nvPr>
        </p:nvSpPr>
        <p:spPr/>
        <p:txBody>
          <a:bodyPr/>
          <a:lstStyle/>
          <a:p>
            <a:r>
              <a:rPr lang="en-US" dirty="0"/>
              <a:t>Criterion: Predictability</a:t>
            </a:r>
          </a:p>
        </p:txBody>
      </p:sp>
      <p:sp>
        <p:nvSpPr>
          <p:cNvPr id="3" name="Content Placeholder 2">
            <a:extLst>
              <a:ext uri="{FF2B5EF4-FFF2-40B4-BE49-F238E27FC236}">
                <a16:creationId xmlns:a16="http://schemas.microsoft.com/office/drawing/2014/main" id="{B354E929-DBD0-477C-9D3D-2351B3D1D8DD}"/>
              </a:ext>
            </a:extLst>
          </p:cNvPr>
          <p:cNvSpPr>
            <a:spLocks noGrp="1"/>
          </p:cNvSpPr>
          <p:nvPr>
            <p:ph idx="1"/>
          </p:nvPr>
        </p:nvSpPr>
        <p:spPr>
          <a:xfrm>
            <a:off x="838199" y="1690688"/>
            <a:ext cx="10731759" cy="4952707"/>
          </a:xfrm>
        </p:spPr>
        <p:txBody>
          <a:bodyPr>
            <a:normAutofit/>
          </a:bodyPr>
          <a:lstStyle/>
          <a:p>
            <a:pPr marL="0" indent="0">
              <a:buNone/>
            </a:pPr>
            <a:r>
              <a:rPr lang="en-US" sz="3200" dirty="0"/>
              <a:t>Robot control and associated development practices must be sufficiently reliable to predict robot behavior in any situation.</a:t>
            </a:r>
          </a:p>
          <a:p>
            <a:pPr marL="0" indent="0">
              <a:buNone/>
            </a:pPr>
            <a:endParaRPr lang="en-US" sz="3200" dirty="0"/>
          </a:p>
          <a:p>
            <a:pPr marL="0" indent="0">
              <a:buNone/>
            </a:pPr>
            <a:r>
              <a:rPr lang="en-US" sz="3200" dirty="0"/>
              <a:t>Anything less is relinquishing authority and responsibility.</a:t>
            </a:r>
          </a:p>
          <a:p>
            <a:endParaRPr lang="en-US" sz="3200" dirty="0"/>
          </a:p>
          <a:p>
            <a:r>
              <a:rPr lang="en-US" sz="3200" dirty="0"/>
              <a:t>How do we measure that?</a:t>
            </a:r>
          </a:p>
          <a:p>
            <a:r>
              <a:rPr lang="en-US" sz="3200" dirty="0"/>
              <a:t>How do we repeatably measure that?</a:t>
            </a:r>
          </a:p>
          <a:p>
            <a:r>
              <a:rPr lang="en-US" sz="3200" dirty="0"/>
              <a:t>How to certify robots as competent to do what they are told, and not do what they are forbidden to do?</a:t>
            </a:r>
          </a:p>
        </p:txBody>
      </p:sp>
      <p:sp>
        <p:nvSpPr>
          <p:cNvPr id="4" name="Slide Number Placeholder 3">
            <a:extLst>
              <a:ext uri="{FF2B5EF4-FFF2-40B4-BE49-F238E27FC236}">
                <a16:creationId xmlns:a16="http://schemas.microsoft.com/office/drawing/2014/main" id="{B1165285-76E1-4D7E-817C-15A824DE5079}"/>
              </a:ext>
            </a:extLst>
          </p:cNvPr>
          <p:cNvSpPr>
            <a:spLocks noGrp="1"/>
          </p:cNvSpPr>
          <p:nvPr>
            <p:ph type="sldNum" sz="quarter" idx="12"/>
          </p:nvPr>
        </p:nvSpPr>
        <p:spPr/>
        <p:txBody>
          <a:bodyPr/>
          <a:lstStyle/>
          <a:p>
            <a:fld id="{B31A39DF-61A9-4ACA-B734-536BAC9BE44A}" type="slidenum">
              <a:rPr lang="en-US" smtClean="0"/>
              <a:t>7</a:t>
            </a:fld>
            <a:endParaRPr lang="en-US"/>
          </a:p>
        </p:txBody>
      </p:sp>
    </p:spTree>
    <p:extLst>
      <p:ext uri="{BB962C8B-B14F-4D97-AF65-F5344CB8AC3E}">
        <p14:creationId xmlns:p14="http://schemas.microsoft.com/office/powerpoint/2010/main" val="141249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AE43-9BD8-41A5-962F-4B1385A258DE}"/>
              </a:ext>
            </a:extLst>
          </p:cNvPr>
          <p:cNvSpPr>
            <a:spLocks noGrp="1"/>
          </p:cNvSpPr>
          <p:nvPr>
            <p:ph type="title"/>
          </p:nvPr>
        </p:nvSpPr>
        <p:spPr/>
        <p:txBody>
          <a:bodyPr/>
          <a:lstStyle/>
          <a:p>
            <a:r>
              <a:rPr lang="en-US" dirty="0"/>
              <a:t>Criteria: Authority and Responsibility</a:t>
            </a:r>
          </a:p>
        </p:txBody>
      </p:sp>
      <p:sp>
        <p:nvSpPr>
          <p:cNvPr id="3" name="Content Placeholder 2">
            <a:extLst>
              <a:ext uri="{FF2B5EF4-FFF2-40B4-BE49-F238E27FC236}">
                <a16:creationId xmlns:a16="http://schemas.microsoft.com/office/drawing/2014/main" id="{8BF88F97-7328-4C4E-8C23-ACAF4954520F}"/>
              </a:ext>
            </a:extLst>
          </p:cNvPr>
          <p:cNvSpPr>
            <a:spLocks noGrp="1"/>
          </p:cNvSpPr>
          <p:nvPr>
            <p:ph idx="1"/>
          </p:nvPr>
        </p:nvSpPr>
        <p:spPr>
          <a:xfrm>
            <a:off x="838200" y="1825625"/>
            <a:ext cx="10566400" cy="4351338"/>
          </a:xfrm>
        </p:spPr>
        <p:txBody>
          <a:bodyPr>
            <a:normAutofit/>
          </a:bodyPr>
          <a:lstStyle/>
          <a:p>
            <a:pPr marL="0" indent="0">
              <a:buNone/>
            </a:pPr>
            <a:r>
              <a:rPr lang="en-US" dirty="0"/>
              <a:t>Robot control must support ultimate (direct or indirect) control by qualified, well-informed humans over robot activities and outcomes.</a:t>
            </a:r>
          </a:p>
          <a:p>
            <a:r>
              <a:rPr lang="en-US" dirty="0"/>
              <a:t>Dull dirty dangerous: actions may occur in hazardous environments, with intermittent communications, at lengthy </a:t>
            </a:r>
            <a:r>
              <a:rPr lang="en-US" i="1" dirty="0"/>
              <a:t>distances</a:t>
            </a:r>
            <a:r>
              <a:rPr lang="en-US" dirty="0"/>
              <a:t> and </a:t>
            </a:r>
            <a:r>
              <a:rPr lang="en-US" i="1" dirty="0"/>
              <a:t>durations.</a:t>
            </a:r>
          </a:p>
          <a:p>
            <a:pPr marL="0" indent="0">
              <a:buNone/>
            </a:pPr>
            <a:endParaRPr lang="en-US" dirty="0"/>
          </a:p>
          <a:p>
            <a:pPr marL="0" indent="0">
              <a:buNone/>
            </a:pPr>
            <a:r>
              <a:rPr lang="en-US" dirty="0"/>
              <a:t>Because only human beings are accountable for moral responsibility, any robotic failures must be traceable back to a specific human entity (programmers, manufacturers, policy, operators, leadership, others).</a:t>
            </a:r>
          </a:p>
          <a:p>
            <a:r>
              <a:rPr lang="en-US" dirty="0"/>
              <a:t>Like human failures, everything subject to strict oversight and review</a:t>
            </a:r>
          </a:p>
        </p:txBody>
      </p:sp>
      <p:sp>
        <p:nvSpPr>
          <p:cNvPr id="4" name="Slide Number Placeholder 3">
            <a:extLst>
              <a:ext uri="{FF2B5EF4-FFF2-40B4-BE49-F238E27FC236}">
                <a16:creationId xmlns:a16="http://schemas.microsoft.com/office/drawing/2014/main" id="{EEE9738D-4CA0-4179-A622-71250E07239C}"/>
              </a:ext>
            </a:extLst>
          </p:cNvPr>
          <p:cNvSpPr>
            <a:spLocks noGrp="1"/>
          </p:cNvSpPr>
          <p:nvPr>
            <p:ph type="sldNum" sz="quarter" idx="12"/>
          </p:nvPr>
        </p:nvSpPr>
        <p:spPr/>
        <p:txBody>
          <a:bodyPr/>
          <a:lstStyle/>
          <a:p>
            <a:fld id="{B31A39DF-61A9-4ACA-B734-536BAC9BE44A}" type="slidenum">
              <a:rPr lang="en-US" smtClean="0"/>
              <a:t>8</a:t>
            </a:fld>
            <a:endParaRPr lang="en-US"/>
          </a:p>
        </p:txBody>
      </p:sp>
    </p:spTree>
    <p:extLst>
      <p:ext uri="{BB962C8B-B14F-4D97-AF65-F5344CB8AC3E}">
        <p14:creationId xmlns:p14="http://schemas.microsoft.com/office/powerpoint/2010/main" val="388763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DC10-C362-49DA-943E-EACF1D3480C4}"/>
              </a:ext>
            </a:extLst>
          </p:cNvPr>
          <p:cNvSpPr>
            <a:spLocks noGrp="1"/>
          </p:cNvSpPr>
          <p:nvPr>
            <p:ph type="title"/>
          </p:nvPr>
        </p:nvSpPr>
        <p:spPr/>
        <p:txBody>
          <a:bodyPr>
            <a:normAutofit/>
          </a:bodyPr>
          <a:lstStyle/>
          <a:p>
            <a:r>
              <a:rPr lang="en-US" sz="4300" b="1" i="0" dirty="0">
                <a:solidFill>
                  <a:srgbClr val="192F5B"/>
                </a:solidFill>
                <a:effectLst/>
                <a:latin typeface="lato" panose="020F0502020204030203" pitchFamily="34" charset="0"/>
              </a:rPr>
              <a:t>Artificial Intelligence: Too Fragile to Fight?</a:t>
            </a:r>
            <a:endParaRPr lang="en-US" sz="4300" dirty="0"/>
          </a:p>
        </p:txBody>
      </p:sp>
      <p:sp>
        <p:nvSpPr>
          <p:cNvPr id="5" name="Content Placeholder 4">
            <a:extLst>
              <a:ext uri="{FF2B5EF4-FFF2-40B4-BE49-F238E27FC236}">
                <a16:creationId xmlns:a16="http://schemas.microsoft.com/office/drawing/2014/main" id="{6B74997E-2179-44CF-BFB1-812C382F6DE3}"/>
              </a:ext>
            </a:extLst>
          </p:cNvPr>
          <p:cNvSpPr>
            <a:spLocks noGrp="1"/>
          </p:cNvSpPr>
          <p:nvPr>
            <p:ph sz="half" idx="1"/>
          </p:nvPr>
        </p:nvSpPr>
        <p:spPr>
          <a:xfrm>
            <a:off x="838200" y="1825624"/>
            <a:ext cx="5905500" cy="4895851"/>
          </a:xfrm>
        </p:spPr>
        <p:txBody>
          <a:bodyPr>
            <a:normAutofit fontScale="62500" lnSpcReduction="20000"/>
          </a:bodyPr>
          <a:lstStyle/>
          <a:p>
            <a:r>
              <a:rPr lang="en-US" b="1" dirty="0">
                <a:solidFill>
                  <a:srgbClr val="192F5B"/>
                </a:solidFill>
                <a:effectLst/>
                <a:latin typeface="lato" panose="020F0502020204030203" pitchFamily="34" charset="0"/>
              </a:rPr>
              <a:t>U.S. Naval Institute (USNI) PROCEEDINGS</a:t>
            </a:r>
          </a:p>
          <a:p>
            <a:r>
              <a:rPr lang="en-US" i="1" dirty="0">
                <a:effectLst/>
                <a:latin typeface="lato" panose="020F0502020204030203" pitchFamily="34" charset="0"/>
              </a:rPr>
              <a:t>Automation—including AI—has persistent, critical vulnerabilities that must be thoroughly understood and adequately addressed if defense applications are to remain resilient and effective.</a:t>
            </a:r>
          </a:p>
          <a:p>
            <a:r>
              <a:rPr lang="en-US" b="1" dirty="0">
                <a:solidFill>
                  <a:srgbClr val="5975B9"/>
                </a:solidFill>
                <a:effectLst/>
              </a:rPr>
              <a:t>Commander Edgar </a:t>
            </a:r>
            <a:r>
              <a:rPr lang="en-US" b="1" dirty="0" err="1">
                <a:solidFill>
                  <a:srgbClr val="5975B9"/>
                </a:solidFill>
                <a:effectLst/>
              </a:rPr>
              <a:t>Jatho</a:t>
            </a:r>
            <a:r>
              <a:rPr lang="en-US" b="1" dirty="0">
                <a:solidFill>
                  <a:srgbClr val="5975B9"/>
                </a:solidFill>
                <a:effectLst/>
              </a:rPr>
              <a:t> USN and Joshua A. Kroll, NPS</a:t>
            </a:r>
          </a:p>
          <a:p>
            <a:r>
              <a:rPr lang="en-US" b="1" dirty="0">
                <a:solidFill>
                  <a:srgbClr val="192F5B"/>
                </a:solidFill>
                <a:effectLst/>
              </a:rPr>
              <a:t>February 2022, Vol. 148/2/1,428</a:t>
            </a:r>
          </a:p>
          <a:p>
            <a:pPr marL="0" indent="0">
              <a:buNone/>
            </a:pPr>
            <a:r>
              <a:rPr lang="en-US" sz="3200" b="0" i="0" dirty="0">
                <a:solidFill>
                  <a:srgbClr val="333333"/>
                </a:solidFill>
                <a:effectLst/>
                <a:latin typeface="montserrat" panose="00000500000000000000" pitchFamily="2" charset="0"/>
              </a:rPr>
              <a:t>Machine learning (ML) and especially modern “deep learning” methods—the very methods driving the advances that make AI an important focus area today—are distinctly vulnerable to deception and perturbation.</a:t>
            </a:r>
            <a:r>
              <a:rPr lang="en-US" sz="3200" b="0" i="0" baseline="30000" dirty="0">
                <a:solidFill>
                  <a:srgbClr val="333333"/>
                </a:solidFill>
                <a:effectLst/>
                <a:latin typeface="montserrat" panose="00000500000000000000" pitchFamily="2" charset="0"/>
              </a:rPr>
              <a:t>3 </a:t>
            </a:r>
            <a:r>
              <a:rPr lang="en-US" sz="3200" b="0" i="0" dirty="0">
                <a:solidFill>
                  <a:srgbClr val="333333"/>
                </a:solidFill>
                <a:effectLst/>
                <a:latin typeface="montserrat" panose="00000500000000000000" pitchFamily="2" charset="0"/>
              </a:rPr>
              <a:t>Often, human-machine teaming is thought to be the solution to these issues, but such teaming itself is fraught and unexpectedly fragile in persistently problematic and counterintuitive ways</a:t>
            </a:r>
          </a:p>
          <a:p>
            <a:pPr marL="0" indent="0">
              <a:buNone/>
            </a:pPr>
            <a:r>
              <a:rPr lang="en-US" sz="3200" dirty="0">
                <a:hlinkClick r:id="rId3"/>
              </a:rPr>
              <a:t>https://www.usni.org/magazines/proceedings/2022/february/artificial-intelligence-too-fragile-fight</a:t>
            </a:r>
            <a:r>
              <a:rPr lang="en-US" sz="3200" dirty="0"/>
              <a:t> </a:t>
            </a:r>
          </a:p>
        </p:txBody>
      </p:sp>
      <p:sp>
        <p:nvSpPr>
          <p:cNvPr id="4" name="Slide Number Placeholder 3">
            <a:extLst>
              <a:ext uri="{FF2B5EF4-FFF2-40B4-BE49-F238E27FC236}">
                <a16:creationId xmlns:a16="http://schemas.microsoft.com/office/drawing/2014/main" id="{C011874F-B051-4BC6-B633-A6D9997B4E82}"/>
              </a:ext>
            </a:extLst>
          </p:cNvPr>
          <p:cNvSpPr>
            <a:spLocks noGrp="1"/>
          </p:cNvSpPr>
          <p:nvPr>
            <p:ph type="sldNum" sz="quarter" idx="12"/>
          </p:nvPr>
        </p:nvSpPr>
        <p:spPr>
          <a:xfrm>
            <a:off x="9105900" y="6356350"/>
            <a:ext cx="2743200" cy="365125"/>
          </a:xfrm>
        </p:spPr>
        <p:txBody>
          <a:bodyPr/>
          <a:lstStyle/>
          <a:p>
            <a:fld id="{B31A39DF-61A9-4ACA-B734-536BAC9BE44A}" type="slidenum">
              <a:rPr lang="en-US" smtClean="0"/>
              <a:t>9</a:t>
            </a:fld>
            <a:endParaRPr lang="en-US"/>
          </a:p>
        </p:txBody>
      </p:sp>
      <p:pic>
        <p:nvPicPr>
          <p:cNvPr id="1026" name="Picture 2" descr="A fatal crash of a self-driving car in California in March 2018.">
            <a:extLst>
              <a:ext uri="{FF2B5EF4-FFF2-40B4-BE49-F238E27FC236}">
                <a16:creationId xmlns:a16="http://schemas.microsoft.com/office/drawing/2014/main" id="{60E2C509-BF31-40B9-9727-FCE246FB4EA9}"/>
              </a:ext>
            </a:extLst>
          </p:cNvPr>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6959600" y="1825624"/>
            <a:ext cx="4311650" cy="2019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F3E78A-68C7-4B8F-8F86-48174D195DF3}"/>
              </a:ext>
            </a:extLst>
          </p:cNvPr>
          <p:cNvSpPr txBox="1"/>
          <p:nvPr/>
        </p:nvSpPr>
        <p:spPr>
          <a:xfrm>
            <a:off x="6959600" y="3979849"/>
            <a:ext cx="4394200" cy="369332"/>
          </a:xfrm>
          <a:prstGeom prst="rect">
            <a:avLst/>
          </a:prstGeom>
          <a:noFill/>
        </p:spPr>
        <p:txBody>
          <a:bodyPr wrap="square">
            <a:spAutoFit/>
          </a:bodyPr>
          <a:lstStyle/>
          <a:p>
            <a:pPr algn="ctr"/>
            <a:r>
              <a:rPr lang="en-US" dirty="0"/>
              <a:t>Fatal crash of self-driving car, California 2018.</a:t>
            </a:r>
          </a:p>
        </p:txBody>
      </p:sp>
      <p:pic>
        <p:nvPicPr>
          <p:cNvPr id="1028" name="Picture 4" descr="Boeing unmanned MQ-25 aircraft is given operating directions on the USS George H. W. Bush (CVN-77) flight deck">
            <a:extLst>
              <a:ext uri="{FF2B5EF4-FFF2-40B4-BE49-F238E27FC236}">
                <a16:creationId xmlns:a16="http://schemas.microsoft.com/office/drawing/2014/main" id="{0A09444E-86EB-49EF-B7BE-C393E93B5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600" y="4545917"/>
            <a:ext cx="4311650" cy="204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34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A350CCE457840931A639CE07B622B" ma:contentTypeVersion="12" ma:contentTypeDescription="Create a new document." ma:contentTypeScope="" ma:versionID="a0382fb118cefdbb55ac11296754e6ed">
  <xsd:schema xmlns:xsd="http://www.w3.org/2001/XMLSchema" xmlns:xs="http://www.w3.org/2001/XMLSchema" xmlns:p="http://schemas.microsoft.com/office/2006/metadata/properties" xmlns:ns2="bbd432d1-c620-4a1f-b338-5f9054deebca" xmlns:ns3="fadcc1e0-0e88-4f20-9ad4-5c0676066e76" targetNamespace="http://schemas.microsoft.com/office/2006/metadata/properties" ma:root="true" ma:fieldsID="aa6ae4c82b9f39863ae78921b9a637ac" ns2:_="" ns3:_="">
    <xsd:import namespace="bbd432d1-c620-4a1f-b338-5f9054deebca"/>
    <xsd:import namespace="fadcc1e0-0e88-4f20-9ad4-5c0676066e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d432d1-c620-4a1f-b338-5f9054dee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adcc1e0-0e88-4f20-9ad4-5c0676066e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C5B91B-92A1-40D7-8971-A128B378DA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d432d1-c620-4a1f-b338-5f9054deebca"/>
    <ds:schemaRef ds:uri="fadcc1e0-0e88-4f20-9ad4-5c0676066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339EA2-D447-4D17-A8D5-F71D3DF66C48}">
  <ds:schemaRefs>
    <ds:schemaRef ds:uri="http://schemas.microsoft.com/sharepoint/v3/contenttype/forms"/>
  </ds:schemaRefs>
</ds:datastoreItem>
</file>

<file path=customXml/itemProps3.xml><?xml version="1.0" encoding="utf-8"?>
<ds:datastoreItem xmlns:ds="http://schemas.openxmlformats.org/officeDocument/2006/customXml" ds:itemID="{7C064671-3D6B-4166-BFE8-2056DC38460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24407</TotalTime>
  <Words>3542</Words>
  <Application>Microsoft Office PowerPoint</Application>
  <PresentationFormat>Widescreen</PresentationFormat>
  <Paragraphs>422</Paragraphs>
  <Slides>41</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Brush Script MT</vt:lpstr>
      <vt:lpstr>Calibri</vt:lpstr>
      <vt:lpstr>Calibri Light</vt:lpstr>
      <vt:lpstr>lato</vt:lpstr>
      <vt:lpstr>montserrat</vt:lpstr>
      <vt:lpstr>Symbol</vt:lpstr>
      <vt:lpstr>Times New Roman</vt:lpstr>
      <vt:lpstr>Office Theme</vt:lpstr>
      <vt:lpstr>Doctrine and Ethics-Compliant Autonomy using an Ontological Framework  for Ethical Control of Unmanned Systems</vt:lpstr>
      <vt:lpstr>Acknowledgements</vt:lpstr>
      <vt:lpstr>Abstract</vt:lpstr>
      <vt:lpstr>Motivation and concepts</vt:lpstr>
      <vt:lpstr>Military Challenges for Ethically Compliant Systems</vt:lpstr>
      <vt:lpstr>People first – machines under human control</vt:lpstr>
      <vt:lpstr>Criterion: Predictability</vt:lpstr>
      <vt:lpstr>Criteria: Authority and Responsibility</vt:lpstr>
      <vt:lpstr>Artificial Intelligence: Too Fragile to Fight?</vt:lpstr>
      <vt:lpstr>Criteria: Liability, Accountability, Culpability…</vt:lpstr>
      <vt:lpstr>Mission-oriented approach, common across all platforms</vt:lpstr>
      <vt:lpstr>Foundational concept: Rational Behavior Model</vt:lpstr>
      <vt:lpstr>Foundational concept: communications are key</vt:lpstr>
      <vt:lpstr>Ternary goal logic: success, failure, exception</vt:lpstr>
      <vt:lpstr>Autonomous Vehicle Command Language (AVCL)</vt:lpstr>
      <vt:lpstr>Example AVCL mission agenda, as pseudo-code XML</vt:lpstr>
      <vt:lpstr>AVCL mission goals vocabulary (Davis 2015)</vt:lpstr>
      <vt:lpstr>Mission Execution Ontology (MEO) for Ethical Control of Unmanned Systems in Surrogate Scenarios</vt:lpstr>
      <vt:lpstr>Description Logic (DL) Rules provide basis for Mission Execution Ontology (MEO)</vt:lpstr>
      <vt:lpstr>PowerPoint Presentation</vt:lpstr>
      <vt:lpstr>PowerPoint Presentation</vt:lpstr>
      <vt:lpstr>Variations on a theme:  Sailor Overboard</vt:lpstr>
      <vt:lpstr>Sailor overboard mission diagram</vt:lpstr>
      <vt:lpstr>Ethical Control of Unmanned Systems in a Surrogate Scenario: Sailor Overboard Mission defined using the MEO Ontology</vt:lpstr>
      <vt:lpstr>SailorOverboard.xml in gitlab.nps.edu version control</vt:lpstr>
      <vt:lpstr>Sailor overboard mission orders AVCL</vt:lpstr>
      <vt:lpstr>Sailor overboard mission .ttl Turtle</vt:lpstr>
      <vt:lpstr>SailorOverboardConverted.ttl Turtle excerpt autogenerated in gitlab.nps.edu version control</vt:lpstr>
      <vt:lpstr>SPARQL mission query MissionQuery_01_GoalBranches.rq</vt:lpstr>
      <vt:lpstr>SPARQL query response SailorOverboardConverted. MissionQuery_01_GoalBranches.rq.txt</vt:lpstr>
      <vt:lpstr>Enablers for broad outcomes</vt:lpstr>
      <vt:lpstr>Semantic Web: Knowledge Representation at Web Scale</vt:lpstr>
      <vt:lpstr>Semantic Web Stack</vt:lpstr>
      <vt:lpstr>IEEE P7000-series Standards Projects   https://ethicsinaction.ieee.org </vt:lpstr>
      <vt:lpstr>IEEE Standards Project P7007 for Ontological Standard for Ethically driven Robotics and Automation Systems</vt:lpstr>
      <vt:lpstr>How can we measure all that?</vt:lpstr>
      <vt:lpstr>Where Navy needs to go next…</vt:lpstr>
      <vt:lpstr>Workshop day 3 lookahead: discussion invitation</vt:lpstr>
      <vt:lpstr>Synopsis: Ethical Control of Unmanned Systems</vt:lpstr>
      <vt:lpstr>Contact</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Control of Unmanned Systems  Exemplar Mission Definitions,</dc:title>
  <dc:creator>brutzman</dc:creator>
  <dc:description>Open-source license https://savage.nps.edu/EthicalControl/license.html</dc:description>
  <cp:lastModifiedBy>Don Brutzman</cp:lastModifiedBy>
  <cp:revision>1694</cp:revision>
  <cp:lastPrinted>2020-01-09T21:36:46Z</cp:lastPrinted>
  <dcterms:created xsi:type="dcterms:W3CDTF">2019-12-08T23:17:12Z</dcterms:created>
  <dcterms:modified xsi:type="dcterms:W3CDTF">2022-03-22T16:48:02Z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0x01010054FA350CCE457840931A639CE07B622B</vt:lpwstr>
  </property>
</Properties>
</file>